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0" r:id="rId2"/>
    <p:sldId id="261" r:id="rId3"/>
    <p:sldId id="262" r:id="rId4"/>
    <p:sldId id="264" r:id="rId5"/>
    <p:sldId id="265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032" y="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08781-4F9F-4729-85D5-1CAD2A1B8B85}" type="datetimeFigureOut">
              <a:rPr lang="fr-BE" smtClean="0"/>
              <a:t>29-04-23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65530-0943-4AFB-AF59-2997D28160F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0488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9F86-F802-4594-AE65-41B6AF3D28B2}" type="datetimeFigureOut">
              <a:rPr lang="fr-BE" smtClean="0"/>
              <a:t>29-04-23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A1A2D-5954-4CEE-901C-5FEA8E424DC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0324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9F86-F802-4594-AE65-41B6AF3D28B2}" type="datetimeFigureOut">
              <a:rPr lang="fr-BE" smtClean="0"/>
              <a:t>29-04-23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A1A2D-5954-4CEE-901C-5FEA8E424DC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71261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9F86-F802-4594-AE65-41B6AF3D28B2}" type="datetimeFigureOut">
              <a:rPr lang="fr-BE" smtClean="0"/>
              <a:t>29-04-23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A1A2D-5954-4CEE-901C-5FEA8E424DC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3670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9F86-F802-4594-AE65-41B6AF3D28B2}" type="datetimeFigureOut">
              <a:rPr lang="fr-BE" smtClean="0"/>
              <a:t>29-04-23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A1A2D-5954-4CEE-901C-5FEA8E424DC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33715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9F86-F802-4594-AE65-41B6AF3D28B2}" type="datetimeFigureOut">
              <a:rPr lang="fr-BE" smtClean="0"/>
              <a:t>29-04-23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A1A2D-5954-4CEE-901C-5FEA8E424DC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2411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9F86-F802-4594-AE65-41B6AF3D28B2}" type="datetimeFigureOut">
              <a:rPr lang="fr-BE" smtClean="0"/>
              <a:t>29-04-23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A1A2D-5954-4CEE-901C-5FEA8E424DC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21089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9F86-F802-4594-AE65-41B6AF3D28B2}" type="datetimeFigureOut">
              <a:rPr lang="fr-BE" smtClean="0"/>
              <a:t>29-04-23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A1A2D-5954-4CEE-901C-5FEA8E424DC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9519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9F86-F802-4594-AE65-41B6AF3D28B2}" type="datetimeFigureOut">
              <a:rPr lang="fr-BE" smtClean="0"/>
              <a:t>29-04-23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A1A2D-5954-4CEE-901C-5FEA8E424DC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87876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9F86-F802-4594-AE65-41B6AF3D28B2}" type="datetimeFigureOut">
              <a:rPr lang="fr-BE" smtClean="0"/>
              <a:t>29-04-23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A1A2D-5954-4CEE-901C-5FEA8E424DC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92636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9F86-F802-4594-AE65-41B6AF3D28B2}" type="datetimeFigureOut">
              <a:rPr lang="fr-BE" smtClean="0"/>
              <a:t>29-04-23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A1A2D-5954-4CEE-901C-5FEA8E424DC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70701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9F86-F802-4594-AE65-41B6AF3D28B2}" type="datetimeFigureOut">
              <a:rPr lang="fr-BE" smtClean="0"/>
              <a:t>29-04-23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A1A2D-5954-4CEE-901C-5FEA8E424DC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05746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E9F86-F802-4594-AE65-41B6AF3D28B2}" type="datetimeFigureOut">
              <a:rPr lang="fr-BE" smtClean="0"/>
              <a:t>29-04-23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A1A2D-5954-4CEE-901C-5FEA8E424DC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65108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4095" y="1913327"/>
            <a:ext cx="8460120" cy="4064855"/>
          </a:xfrm>
        </p:spPr>
        <p:txBody>
          <a:bodyPr>
            <a:normAutofit fontScale="85000" lnSpcReduction="20000"/>
          </a:bodyPr>
          <a:lstStyle/>
          <a:p>
            <a:r>
              <a:rPr lang="fr-BE" sz="2200" dirty="0">
                <a:solidFill>
                  <a:schemeClr val="accent2">
                    <a:lumMod val="75000"/>
                  </a:schemeClr>
                </a:solidFill>
              </a:rPr>
              <a:t>Objectif ?</a:t>
            </a:r>
          </a:p>
          <a:p>
            <a:r>
              <a:rPr lang="fr-FR" sz="2200" dirty="0">
                <a:solidFill>
                  <a:schemeClr val="accent5">
                    <a:lumMod val="75000"/>
                  </a:schemeClr>
                </a:solidFill>
              </a:rPr>
              <a:t>Faire </a:t>
            </a:r>
            <a:r>
              <a:rPr lang="fr-FR" sz="2200" dirty="0">
                <a:solidFill>
                  <a:schemeClr val="accent5">
                    <a:lumMod val="75000"/>
                  </a:schemeClr>
                </a:solidFill>
              </a:rPr>
              <a:t>du parcours </a:t>
            </a:r>
            <a:r>
              <a:rPr lang="fr-FR" sz="2200" dirty="0">
                <a:solidFill>
                  <a:schemeClr val="accent5">
                    <a:lumMod val="75000"/>
                  </a:schemeClr>
                </a:solidFill>
              </a:rPr>
              <a:t>qualifiant une </a:t>
            </a:r>
            <a:r>
              <a:rPr lang="fr-FR" sz="2200" dirty="0">
                <a:solidFill>
                  <a:schemeClr val="accent5">
                    <a:lumMod val="75000"/>
                  </a:schemeClr>
                </a:solidFill>
              </a:rPr>
              <a:t>filière </a:t>
            </a:r>
            <a:r>
              <a:rPr lang="fr-FR" sz="2200" dirty="0">
                <a:solidFill>
                  <a:schemeClr val="accent5">
                    <a:lumMod val="75000"/>
                  </a:schemeClr>
                </a:solidFill>
              </a:rPr>
              <a:t>d’excellence, permettant </a:t>
            </a:r>
            <a:r>
              <a:rPr lang="fr-FR" sz="2200" dirty="0">
                <a:solidFill>
                  <a:schemeClr val="accent5">
                    <a:lumMod val="75000"/>
                  </a:schemeClr>
                </a:solidFill>
              </a:rPr>
              <a:t>à chaque élève</a:t>
            </a:r>
          </a:p>
          <a:p>
            <a:r>
              <a:rPr lang="fr-FR" sz="2200" dirty="0">
                <a:solidFill>
                  <a:schemeClr val="accent5">
                    <a:lumMod val="75000"/>
                  </a:schemeClr>
                </a:solidFill>
              </a:rPr>
              <a:t>une intégration socio-professionnelle réussie et </a:t>
            </a:r>
            <a:r>
              <a:rPr lang="fr-FR" sz="2200" dirty="0">
                <a:solidFill>
                  <a:schemeClr val="accent5">
                    <a:lumMod val="75000"/>
                  </a:schemeClr>
                </a:solidFill>
              </a:rPr>
              <a:t>épanouissante.</a:t>
            </a:r>
            <a:endParaRPr lang="fr-BE" sz="2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fr-BE" sz="2200" dirty="0">
                <a:solidFill>
                  <a:schemeClr val="accent2">
                    <a:lumMod val="75000"/>
                  </a:schemeClr>
                </a:solidFill>
              </a:rPr>
              <a:t>Comment 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BE" sz="2200" dirty="0">
                <a:solidFill>
                  <a:schemeClr val="accent5">
                    <a:lumMod val="75000"/>
                  </a:schemeClr>
                </a:solidFill>
              </a:rPr>
              <a:t> Par l’apprentissage </a:t>
            </a:r>
            <a:r>
              <a:rPr lang="fr-BE" sz="2200" dirty="0">
                <a:solidFill>
                  <a:schemeClr val="accent5">
                    <a:lumMod val="75000"/>
                  </a:schemeClr>
                </a:solidFill>
              </a:rPr>
              <a:t>du métier dès la </a:t>
            </a:r>
            <a:r>
              <a:rPr lang="fr-BE" sz="2200" dirty="0">
                <a:solidFill>
                  <a:schemeClr val="accent5">
                    <a:lumMod val="75000"/>
                  </a:schemeClr>
                </a:solidFill>
              </a:rPr>
              <a:t>4</a:t>
            </a:r>
            <a:r>
              <a:rPr lang="fr-BE" sz="2200" baseline="30000" dirty="0">
                <a:solidFill>
                  <a:schemeClr val="accent5">
                    <a:lumMod val="75000"/>
                  </a:schemeClr>
                </a:solidFill>
              </a:rPr>
              <a:t>ème</a:t>
            </a:r>
            <a:r>
              <a:rPr lang="fr-BE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r-BE" sz="2200" dirty="0">
                <a:solidFill>
                  <a:schemeClr val="accent5">
                    <a:lumMod val="75000"/>
                  </a:schemeClr>
                </a:solidFill>
              </a:rPr>
              <a:t>année (à partir de septembre 2023</a:t>
            </a:r>
            <a:r>
              <a:rPr lang="fr-BE" sz="2200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BE" sz="2200" dirty="0">
                <a:solidFill>
                  <a:schemeClr val="accent5">
                    <a:lumMod val="75000"/>
                  </a:schemeClr>
                </a:solidFill>
              </a:rPr>
              <a:t> Par une approche positive de l’orientation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BE" sz="2200" dirty="0">
                <a:solidFill>
                  <a:schemeClr val="accent5">
                    <a:lumMod val="75000"/>
                  </a:schemeClr>
                </a:solidFill>
              </a:rPr>
              <a:t> Par une évaluation progressive et modulaire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BE" sz="2200" dirty="0">
                <a:solidFill>
                  <a:schemeClr val="accent5">
                    <a:lumMod val="75000"/>
                  </a:schemeClr>
                </a:solidFill>
              </a:rPr>
              <a:t> Par un renforcement de l’intérêt et de la motivation </a:t>
            </a:r>
            <a:endParaRPr lang="fr-BE" sz="2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fr-BE" sz="2200" dirty="0">
                <a:solidFill>
                  <a:schemeClr val="accent2">
                    <a:lumMod val="75000"/>
                  </a:schemeClr>
                </a:solidFill>
              </a:rPr>
              <a:t>Où?</a:t>
            </a:r>
          </a:p>
          <a:p>
            <a:pPr marL="0" indent="0">
              <a:buNone/>
            </a:pPr>
            <a:r>
              <a:rPr lang="fr-BE" sz="2200" dirty="0">
                <a:solidFill>
                  <a:schemeClr val="accent5">
                    <a:lumMod val="75000"/>
                  </a:schemeClr>
                </a:solidFill>
              </a:rPr>
              <a:t>Dans les filières </a:t>
            </a:r>
            <a:r>
              <a:rPr lang="fr-BE" sz="2200" dirty="0">
                <a:solidFill>
                  <a:schemeClr val="accent5">
                    <a:lumMod val="75000"/>
                  </a:schemeClr>
                </a:solidFill>
              </a:rPr>
              <a:t>techniques et professionnelles qualifiantes</a:t>
            </a:r>
          </a:p>
          <a:p>
            <a:r>
              <a:rPr lang="fr-BE" sz="2200" dirty="0">
                <a:solidFill>
                  <a:schemeClr val="accent2">
                    <a:lumMod val="75000"/>
                  </a:schemeClr>
                </a:solidFill>
              </a:rPr>
              <a:t>Pour qui?</a:t>
            </a:r>
          </a:p>
          <a:p>
            <a:pPr marL="0" indent="0">
              <a:buNone/>
            </a:pPr>
            <a:r>
              <a:rPr lang="fr-BE" sz="2200" dirty="0">
                <a:solidFill>
                  <a:schemeClr val="accent5">
                    <a:lumMod val="75000"/>
                  </a:schemeClr>
                </a:solidFill>
              </a:rPr>
              <a:t>Tout élève issu d’une 3</a:t>
            </a:r>
            <a:r>
              <a:rPr lang="fr-BE" sz="2200" baseline="30000" dirty="0">
                <a:solidFill>
                  <a:schemeClr val="accent5">
                    <a:lumMod val="75000"/>
                  </a:schemeClr>
                </a:solidFill>
              </a:rPr>
              <a:t>ème</a:t>
            </a:r>
            <a:r>
              <a:rPr lang="fr-BE" sz="2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r-BE" sz="2200" dirty="0">
                <a:solidFill>
                  <a:schemeClr val="accent5">
                    <a:lumMod val="75000"/>
                  </a:schemeClr>
                </a:solidFill>
              </a:rPr>
              <a:t>année</a:t>
            </a:r>
            <a:endParaRPr lang="fr-BE" sz="22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fr-BE" dirty="0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484095" y="572342"/>
            <a:ext cx="8001000" cy="1000126"/>
            <a:chOff x="500063" y="357188"/>
            <a:chExt cx="8001000" cy="1000125"/>
          </a:xfrm>
        </p:grpSpPr>
        <p:grpSp>
          <p:nvGrpSpPr>
            <p:cNvPr id="7" name="Groupe 29"/>
            <p:cNvGrpSpPr>
              <a:grpSpLocks/>
            </p:cNvGrpSpPr>
            <p:nvPr/>
          </p:nvGrpSpPr>
          <p:grpSpPr bwMode="auto">
            <a:xfrm>
              <a:off x="500063" y="357188"/>
              <a:ext cx="8001000" cy="1000125"/>
              <a:chOff x="500034" y="357166"/>
              <a:chExt cx="8001056" cy="1000132"/>
            </a:xfrm>
          </p:grpSpPr>
          <p:grpSp>
            <p:nvGrpSpPr>
              <p:cNvPr id="9" name="Groupe 22"/>
              <p:cNvGrpSpPr>
                <a:grpSpLocks/>
              </p:cNvGrpSpPr>
              <p:nvPr/>
            </p:nvGrpSpPr>
            <p:grpSpPr bwMode="auto">
              <a:xfrm>
                <a:off x="500034" y="500042"/>
                <a:ext cx="7956000" cy="785818"/>
                <a:chOff x="500034" y="500042"/>
                <a:chExt cx="7956000" cy="785818"/>
              </a:xfrm>
            </p:grpSpPr>
            <p:sp>
              <p:nvSpPr>
                <p:cNvPr id="11" name="Rectangle 10"/>
                <p:cNvSpPr/>
                <p:nvPr/>
              </p:nvSpPr>
              <p:spPr>
                <a:xfrm>
                  <a:off x="642910" y="500042"/>
                  <a:ext cx="7715304" cy="785817"/>
                </a:xfrm>
                <a:prstGeom prst="rect">
                  <a:avLst/>
                </a:prstGeom>
                <a:solidFill>
                  <a:schemeClr val="bg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fr-BE" dirty="0"/>
                </a:p>
              </p:txBody>
            </p:sp>
            <p:cxnSp>
              <p:nvCxnSpPr>
                <p:cNvPr id="12" name="Connecteur droit 11"/>
                <p:cNvCxnSpPr/>
                <p:nvPr/>
              </p:nvCxnSpPr>
              <p:spPr>
                <a:xfrm flipV="1">
                  <a:off x="500034" y="1000107"/>
                  <a:ext cx="7956606" cy="0"/>
                </a:xfrm>
                <a:prstGeom prst="line">
                  <a:avLst/>
                </a:prstGeom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" name="Rectangle 9"/>
              <p:cNvSpPr/>
              <p:nvPr/>
            </p:nvSpPr>
            <p:spPr>
              <a:xfrm>
                <a:off x="1137812" y="357166"/>
                <a:ext cx="7363278" cy="1000132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BE" dirty="0"/>
              </a:p>
            </p:txBody>
          </p:sp>
        </p:grpSp>
        <p:sp>
          <p:nvSpPr>
            <p:cNvPr id="8" name="ZoneTexte 7"/>
            <p:cNvSpPr txBox="1"/>
            <p:nvPr/>
          </p:nvSpPr>
          <p:spPr>
            <a:xfrm>
              <a:off x="1276150" y="455159"/>
              <a:ext cx="702176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BE" sz="4000" dirty="0">
                  <a:solidFill>
                    <a:schemeClr val="bg1">
                      <a:lumMod val="95000"/>
                    </a:schemeClr>
                  </a:solidFill>
                  <a:latin typeface="Impact" pitchFamily="34" charset="0"/>
                </a:rPr>
                <a:t>Le </a:t>
              </a:r>
              <a:r>
                <a:rPr lang="fr-BE" sz="4000" dirty="0">
                  <a:solidFill>
                    <a:schemeClr val="bg1">
                      <a:lumMod val="95000"/>
                    </a:schemeClr>
                  </a:solidFill>
                  <a:latin typeface="Impact" pitchFamily="34" charset="0"/>
                </a:rPr>
                <a:t>PEQ, </a:t>
              </a:r>
              <a:r>
                <a:rPr lang="fr-BE" sz="2800" dirty="0">
                  <a:solidFill>
                    <a:schemeClr val="bg1">
                      <a:lumMod val="95000"/>
                    </a:schemeClr>
                  </a:solidFill>
                  <a:latin typeface="Impact" pitchFamily="34" charset="0"/>
                </a:rPr>
                <a:t>parcours d’enseignement qualifiant</a:t>
              </a:r>
              <a:endParaRPr lang="fr-BE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00806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819730" y="1663107"/>
            <a:ext cx="7681337" cy="2391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grpSp>
        <p:nvGrpSpPr>
          <p:cNvPr id="3" name="Groupe 2"/>
          <p:cNvGrpSpPr/>
          <p:nvPr/>
        </p:nvGrpSpPr>
        <p:grpSpPr>
          <a:xfrm>
            <a:off x="500066" y="357190"/>
            <a:ext cx="8134571" cy="1000125"/>
            <a:chOff x="500063" y="357188"/>
            <a:chExt cx="8134571" cy="1000125"/>
          </a:xfrm>
        </p:grpSpPr>
        <p:grpSp>
          <p:nvGrpSpPr>
            <p:cNvPr id="4" name="Groupe 29"/>
            <p:cNvGrpSpPr>
              <a:grpSpLocks/>
            </p:cNvGrpSpPr>
            <p:nvPr/>
          </p:nvGrpSpPr>
          <p:grpSpPr bwMode="auto">
            <a:xfrm>
              <a:off x="500063" y="357188"/>
              <a:ext cx="8001001" cy="1000125"/>
              <a:chOff x="500034" y="357166"/>
              <a:chExt cx="8001057" cy="1000132"/>
            </a:xfrm>
          </p:grpSpPr>
          <p:grpSp>
            <p:nvGrpSpPr>
              <p:cNvPr id="6" name="Groupe 22"/>
              <p:cNvGrpSpPr>
                <a:grpSpLocks/>
              </p:cNvGrpSpPr>
              <p:nvPr/>
            </p:nvGrpSpPr>
            <p:grpSpPr bwMode="auto">
              <a:xfrm>
                <a:off x="500034" y="500042"/>
                <a:ext cx="7956000" cy="785818"/>
                <a:chOff x="500034" y="500042"/>
                <a:chExt cx="7956000" cy="785818"/>
              </a:xfrm>
            </p:grpSpPr>
            <p:sp>
              <p:nvSpPr>
                <p:cNvPr id="8" name="Rectangle 7"/>
                <p:cNvSpPr/>
                <p:nvPr/>
              </p:nvSpPr>
              <p:spPr>
                <a:xfrm>
                  <a:off x="642910" y="500042"/>
                  <a:ext cx="7715304" cy="785817"/>
                </a:xfrm>
                <a:prstGeom prst="rect">
                  <a:avLst/>
                </a:prstGeom>
                <a:solidFill>
                  <a:schemeClr val="bg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fr-BE" dirty="0"/>
                </a:p>
              </p:txBody>
            </p:sp>
            <p:cxnSp>
              <p:nvCxnSpPr>
                <p:cNvPr id="9" name="Connecteur droit 8"/>
                <p:cNvCxnSpPr/>
                <p:nvPr/>
              </p:nvCxnSpPr>
              <p:spPr>
                <a:xfrm flipV="1">
                  <a:off x="500034" y="1000107"/>
                  <a:ext cx="7956606" cy="0"/>
                </a:xfrm>
                <a:prstGeom prst="line">
                  <a:avLst/>
                </a:prstGeom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" name="Rectangle 6"/>
              <p:cNvSpPr/>
              <p:nvPr/>
            </p:nvSpPr>
            <p:spPr>
              <a:xfrm>
                <a:off x="2989078" y="357166"/>
                <a:ext cx="5512013" cy="1000132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BE" dirty="0"/>
              </a:p>
            </p:txBody>
          </p:sp>
        </p:grpSp>
        <p:sp>
          <p:nvSpPr>
            <p:cNvPr id="5" name="ZoneTexte 4"/>
            <p:cNvSpPr txBox="1"/>
            <p:nvPr/>
          </p:nvSpPr>
          <p:spPr>
            <a:xfrm>
              <a:off x="3357260" y="503307"/>
              <a:ext cx="527737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BE" sz="4000" dirty="0">
                  <a:solidFill>
                    <a:schemeClr val="bg1">
                      <a:lumMod val="95000"/>
                    </a:schemeClr>
                  </a:solidFill>
                  <a:latin typeface="Impact" pitchFamily="34" charset="0"/>
                </a:rPr>
                <a:t>Le </a:t>
              </a:r>
              <a:r>
                <a:rPr lang="fr-BE" sz="4000" dirty="0">
                  <a:solidFill>
                    <a:schemeClr val="bg1">
                      <a:lumMod val="95000"/>
                    </a:schemeClr>
                  </a:solidFill>
                  <a:latin typeface="Impact" pitchFamily="34" charset="0"/>
                </a:rPr>
                <a:t>PEQ, comment ?</a:t>
              </a:r>
              <a:endParaRPr lang="fr-BE" sz="400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598555" y="1503435"/>
            <a:ext cx="774548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189" indent="-457189" algn="just">
              <a:buAutoNum type="arabicPeriod"/>
            </a:pPr>
            <a:r>
              <a:rPr lang="fr-BE" sz="2400" dirty="0">
                <a:solidFill>
                  <a:schemeClr val="bg2">
                    <a:lumMod val="50000"/>
                  </a:schemeClr>
                </a:solidFill>
              </a:rPr>
              <a:t>Evaluation par Unités </a:t>
            </a:r>
            <a:r>
              <a:rPr lang="fr-BE" sz="2400" dirty="0">
                <a:solidFill>
                  <a:schemeClr val="bg2">
                    <a:lumMod val="50000"/>
                  </a:schemeClr>
                </a:solidFill>
              </a:rPr>
              <a:t>de </a:t>
            </a:r>
            <a:r>
              <a:rPr lang="fr-BE" sz="2400" dirty="0">
                <a:solidFill>
                  <a:schemeClr val="bg2">
                    <a:lumMod val="50000"/>
                  </a:schemeClr>
                </a:solidFill>
              </a:rPr>
              <a:t>Qualification</a:t>
            </a:r>
            <a:r>
              <a:rPr lang="fr-BE" sz="2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fr-BE" sz="2400" dirty="0">
                <a:solidFill>
                  <a:schemeClr val="bg2">
                    <a:lumMod val="50000"/>
                  </a:schemeClr>
                </a:solidFill>
              </a:rPr>
              <a:t>(UQ)</a:t>
            </a:r>
            <a:endParaRPr lang="fr-BE" sz="2400" dirty="0">
              <a:solidFill>
                <a:schemeClr val="bg2">
                  <a:lumMod val="50000"/>
                </a:schemeClr>
              </a:solidFill>
            </a:endParaRPr>
          </a:p>
          <a:p>
            <a:pPr marL="457189" indent="-457189" algn="just">
              <a:buAutoNum type="arabicPeriod"/>
            </a:pPr>
            <a:r>
              <a:rPr lang="fr-BE" sz="2400" dirty="0">
                <a:solidFill>
                  <a:schemeClr val="bg2">
                    <a:lumMod val="50000"/>
                  </a:schemeClr>
                </a:solidFill>
              </a:rPr>
              <a:t>Validation de chaque UQ de </a:t>
            </a:r>
            <a:r>
              <a:rPr lang="fr-BE" sz="2400" dirty="0">
                <a:solidFill>
                  <a:schemeClr val="bg2">
                    <a:lumMod val="50000"/>
                  </a:schemeClr>
                </a:solidFill>
              </a:rPr>
              <a:t>manière définitive </a:t>
            </a:r>
            <a:r>
              <a:rPr lang="fr-BE" sz="2400" b="1" dirty="0">
                <a:solidFill>
                  <a:schemeClr val="bg2">
                    <a:lumMod val="50000"/>
                  </a:schemeClr>
                </a:solidFill>
              </a:rPr>
              <a:t>sur le parcours de formation (3 ou 4 ans)</a:t>
            </a:r>
            <a:endParaRPr lang="fr-BE" sz="24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fr-BE" sz="14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fr-BE" sz="2400" dirty="0">
                <a:solidFill>
                  <a:schemeClr val="bg2">
                    <a:lumMod val="50000"/>
                  </a:schemeClr>
                </a:solidFill>
              </a:rPr>
              <a:t>3. Une </a:t>
            </a:r>
            <a:r>
              <a:rPr lang="fr-BE" sz="2400" b="1" dirty="0">
                <a:solidFill>
                  <a:schemeClr val="bg2">
                    <a:lumMod val="50000"/>
                  </a:schemeClr>
                </a:solidFill>
              </a:rPr>
              <a:t>remédiation</a:t>
            </a:r>
            <a:r>
              <a:rPr lang="fr-BE" sz="2400" dirty="0">
                <a:solidFill>
                  <a:schemeClr val="bg2">
                    <a:lumMod val="50000"/>
                  </a:schemeClr>
                </a:solidFill>
              </a:rPr>
              <a:t> est prévue pour les </a:t>
            </a:r>
            <a:r>
              <a:rPr lang="fr-BE" sz="2400" dirty="0">
                <a:solidFill>
                  <a:schemeClr val="bg2">
                    <a:lumMod val="50000"/>
                  </a:schemeClr>
                </a:solidFill>
              </a:rPr>
              <a:t>élèves</a:t>
            </a:r>
            <a:endParaRPr lang="fr-BE" sz="24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fr-BE" sz="14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fr-BE" sz="2400" dirty="0">
                <a:solidFill>
                  <a:schemeClr val="bg2">
                    <a:lumMod val="50000"/>
                  </a:schemeClr>
                </a:solidFill>
              </a:rPr>
              <a:t>4. Chaque validation d’UQ est conservée dans le </a:t>
            </a:r>
            <a:r>
              <a:rPr lang="fr-BE" sz="2400" b="1" dirty="0">
                <a:solidFill>
                  <a:schemeClr val="bg2">
                    <a:lumMod val="50000"/>
                  </a:schemeClr>
                </a:solidFill>
              </a:rPr>
              <a:t>dossier d’apprentissage</a:t>
            </a:r>
            <a:r>
              <a:rPr lang="fr-BE" sz="24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fr-BE" sz="2400" dirty="0">
                <a:solidFill>
                  <a:schemeClr val="bg2">
                    <a:lumMod val="50000"/>
                  </a:schemeClr>
                </a:solidFill>
              </a:rPr>
              <a:t>de </a:t>
            </a:r>
            <a:r>
              <a:rPr lang="fr-BE" sz="2400" dirty="0">
                <a:solidFill>
                  <a:schemeClr val="bg2">
                    <a:lumMod val="50000"/>
                  </a:schemeClr>
                </a:solidFill>
              </a:rPr>
              <a:t>l’élève</a:t>
            </a:r>
          </a:p>
          <a:p>
            <a:pPr algn="just"/>
            <a:endParaRPr lang="fr-BE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727" y="4208982"/>
            <a:ext cx="7814908" cy="20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87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68299" y="1659753"/>
            <a:ext cx="7588317" cy="1613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grpSp>
        <p:nvGrpSpPr>
          <p:cNvPr id="10" name="Groupe 9"/>
          <p:cNvGrpSpPr/>
          <p:nvPr/>
        </p:nvGrpSpPr>
        <p:grpSpPr>
          <a:xfrm>
            <a:off x="455613" y="424106"/>
            <a:ext cx="8001000" cy="770276"/>
            <a:chOff x="500063" y="357188"/>
            <a:chExt cx="8001000" cy="1000125"/>
          </a:xfrm>
        </p:grpSpPr>
        <p:grpSp>
          <p:nvGrpSpPr>
            <p:cNvPr id="11" name="Groupe 29"/>
            <p:cNvGrpSpPr>
              <a:grpSpLocks/>
            </p:cNvGrpSpPr>
            <p:nvPr/>
          </p:nvGrpSpPr>
          <p:grpSpPr bwMode="auto">
            <a:xfrm>
              <a:off x="500063" y="357188"/>
              <a:ext cx="8001000" cy="1000125"/>
              <a:chOff x="500034" y="357166"/>
              <a:chExt cx="8001056" cy="1000132"/>
            </a:xfrm>
          </p:grpSpPr>
          <p:grpSp>
            <p:nvGrpSpPr>
              <p:cNvPr id="17" name="Groupe 22"/>
              <p:cNvGrpSpPr>
                <a:grpSpLocks/>
              </p:cNvGrpSpPr>
              <p:nvPr/>
            </p:nvGrpSpPr>
            <p:grpSpPr bwMode="auto">
              <a:xfrm>
                <a:off x="500034" y="500042"/>
                <a:ext cx="7956000" cy="785818"/>
                <a:chOff x="500034" y="500042"/>
                <a:chExt cx="7956000" cy="785818"/>
              </a:xfrm>
            </p:grpSpPr>
            <p:sp>
              <p:nvSpPr>
                <p:cNvPr id="19" name="Rectangle 18"/>
                <p:cNvSpPr/>
                <p:nvPr/>
              </p:nvSpPr>
              <p:spPr>
                <a:xfrm>
                  <a:off x="642910" y="500042"/>
                  <a:ext cx="7715304" cy="785817"/>
                </a:xfrm>
                <a:prstGeom prst="rect">
                  <a:avLst/>
                </a:prstGeom>
                <a:solidFill>
                  <a:schemeClr val="bg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fr-BE" dirty="0"/>
                </a:p>
              </p:txBody>
            </p:sp>
            <p:cxnSp>
              <p:nvCxnSpPr>
                <p:cNvPr id="20" name="Connecteur droit 19"/>
                <p:cNvCxnSpPr/>
                <p:nvPr/>
              </p:nvCxnSpPr>
              <p:spPr>
                <a:xfrm flipV="1">
                  <a:off x="500034" y="1000107"/>
                  <a:ext cx="7956606" cy="0"/>
                </a:xfrm>
                <a:prstGeom prst="line">
                  <a:avLst/>
                </a:prstGeom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" name="Rectangle 17"/>
              <p:cNvSpPr/>
              <p:nvPr/>
            </p:nvSpPr>
            <p:spPr>
              <a:xfrm>
                <a:off x="3857619" y="357166"/>
                <a:ext cx="4643471" cy="1000132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BE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13" name="ZoneTexte 12"/>
            <p:cNvSpPr txBox="1"/>
            <p:nvPr/>
          </p:nvSpPr>
          <p:spPr>
            <a:xfrm>
              <a:off x="3779912" y="427764"/>
              <a:ext cx="4721151" cy="919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BE" sz="4000" dirty="0">
                  <a:solidFill>
                    <a:schemeClr val="bg1">
                      <a:lumMod val="95000"/>
                    </a:schemeClr>
                  </a:solidFill>
                  <a:latin typeface="Impact" pitchFamily="34" charset="0"/>
                </a:rPr>
                <a:t>Points </a:t>
              </a:r>
              <a:r>
                <a:rPr lang="fr-BE" sz="4000" dirty="0">
                  <a:solidFill>
                    <a:schemeClr val="bg1">
                      <a:lumMod val="95000"/>
                    </a:schemeClr>
                  </a:solidFill>
                  <a:latin typeface="Impact" pitchFamily="34" charset="0"/>
                </a:rPr>
                <a:t>d’attention</a:t>
              </a:r>
              <a:endParaRPr lang="fr-BE" sz="4000" dirty="0"/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B43228DB-8BCE-CE4C-A686-7D39620B3769}"/>
              </a:ext>
            </a:extLst>
          </p:cNvPr>
          <p:cNvGrpSpPr>
            <a:grpSpLocks noChangeAspect="1"/>
          </p:cNvGrpSpPr>
          <p:nvPr/>
        </p:nvGrpSpPr>
        <p:grpSpPr>
          <a:xfrm>
            <a:off x="1775901" y="1440868"/>
            <a:ext cx="5661053" cy="3636899"/>
            <a:chOff x="3412474" y="1113588"/>
            <a:chExt cx="3568221" cy="2815403"/>
          </a:xfrm>
        </p:grpSpPr>
        <p:sp>
          <p:nvSpPr>
            <p:cNvPr id="22" name="Zone de texte 373">
              <a:extLst>
                <a:ext uri="{FF2B5EF4-FFF2-40B4-BE49-F238E27FC236}">
                  <a16:creationId xmlns:a16="http://schemas.microsoft.com/office/drawing/2014/main" id="{DEFD9959-254D-FE49-BDB1-F005C7906DA6}"/>
                </a:ext>
              </a:extLst>
            </p:cNvPr>
            <p:cNvSpPr txBox="1">
              <a:spLocks/>
            </p:cNvSpPr>
            <p:nvPr/>
          </p:nvSpPr>
          <p:spPr>
            <a:xfrm>
              <a:off x="3412474" y="1113588"/>
              <a:ext cx="810000" cy="2754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="horz" wrap="square" lIns="68580" tIns="34291" rIns="68580" bIns="3429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15000"/>
                </a:lnSpc>
                <a:spcAft>
                  <a:spcPts val="751"/>
                </a:spcAft>
              </a:pPr>
              <a:r>
                <a:rPr lang="fr-BE" sz="2800" b="1">
                  <a:solidFill>
                    <a:schemeClr val="tx1">
                      <a:lumMod val="75000"/>
                    </a:schemeClr>
                  </a:solidFill>
                  <a:latin typeface="Calibri" pitchFamily="34" charset="0"/>
                  <a:ea typeface="Calibri"/>
                  <a:cs typeface="Calibri" pitchFamily="34" charset="0"/>
                </a:rPr>
                <a:t>4</a:t>
              </a:r>
              <a:r>
                <a:rPr lang="fr-BE" sz="2800" b="1" baseline="30000">
                  <a:solidFill>
                    <a:schemeClr val="tx1">
                      <a:lumMod val="75000"/>
                    </a:schemeClr>
                  </a:solidFill>
                  <a:latin typeface="Calibri" pitchFamily="34" charset="0"/>
                  <a:ea typeface="Calibri"/>
                  <a:cs typeface="Calibri" pitchFamily="34" charset="0"/>
                </a:rPr>
                <a:t>e</a:t>
              </a:r>
              <a:r>
                <a:rPr lang="fr-BE" sz="2800" b="1">
                  <a:solidFill>
                    <a:schemeClr val="tx1">
                      <a:lumMod val="75000"/>
                    </a:schemeClr>
                  </a:solidFill>
                  <a:latin typeface="Calibri" pitchFamily="34" charset="0"/>
                  <a:ea typeface="Calibri"/>
                  <a:cs typeface="Calibri" pitchFamily="34" charset="0"/>
                </a:rPr>
                <a:t> </a:t>
              </a:r>
            </a:p>
          </p:txBody>
        </p:sp>
        <p:grpSp>
          <p:nvGrpSpPr>
            <p:cNvPr id="23" name="Grouper 3">
              <a:extLst>
                <a:ext uri="{FF2B5EF4-FFF2-40B4-BE49-F238E27FC236}">
                  <a16:creationId xmlns:a16="http://schemas.microsoft.com/office/drawing/2014/main" id="{37413C21-BC02-D946-A954-84D39269F407}"/>
                </a:ext>
              </a:extLst>
            </p:cNvPr>
            <p:cNvGrpSpPr/>
            <p:nvPr/>
          </p:nvGrpSpPr>
          <p:grpSpPr>
            <a:xfrm>
              <a:off x="4321020" y="1317986"/>
              <a:ext cx="486054" cy="360000"/>
              <a:chOff x="4211960" y="1743249"/>
              <a:chExt cx="648072" cy="389607"/>
            </a:xfrm>
          </p:grpSpPr>
          <p:sp>
            <p:nvSpPr>
              <p:cNvPr id="36" name="Flèche droite 35">
                <a:extLst>
                  <a:ext uri="{FF2B5EF4-FFF2-40B4-BE49-F238E27FC236}">
                    <a16:creationId xmlns:a16="http://schemas.microsoft.com/office/drawing/2014/main" id="{AAA700AC-591F-4C4C-BD6A-6A4F26E65717}"/>
                  </a:ext>
                </a:extLst>
              </p:cNvPr>
              <p:cNvSpPr/>
              <p:nvPr/>
            </p:nvSpPr>
            <p:spPr>
              <a:xfrm>
                <a:off x="4211960" y="1743249"/>
                <a:ext cx="648072" cy="389607"/>
              </a:xfrm>
              <a:prstGeom prst="rightArrow">
                <a:avLst/>
              </a:prstGeom>
              <a:solidFill>
                <a:schemeClr val="accent2">
                  <a:lumMod val="50000"/>
                </a:schemeClr>
              </a:solidFill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fr-BE" sz="1051"/>
              </a:p>
            </p:txBody>
          </p:sp>
          <p:sp>
            <p:nvSpPr>
              <p:cNvPr id="37" name="ZoneTexte 23">
                <a:extLst>
                  <a:ext uri="{FF2B5EF4-FFF2-40B4-BE49-F238E27FC236}">
                    <a16:creationId xmlns:a16="http://schemas.microsoft.com/office/drawing/2014/main" id="{6B51CB75-4401-8C44-8334-476DCD59274E}"/>
                  </a:ext>
                </a:extLst>
              </p:cNvPr>
              <p:cNvSpPr txBox="1"/>
              <p:nvPr/>
            </p:nvSpPr>
            <p:spPr>
              <a:xfrm>
                <a:off x="4272137" y="1831685"/>
                <a:ext cx="342455" cy="20628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FR" sz="1000" b="1">
                    <a:latin typeface="Lato" panose="020F0502020204030203" pitchFamily="34" charset="0"/>
                  </a:rPr>
                  <a:t>AOA</a:t>
                </a:r>
              </a:p>
            </p:txBody>
          </p:sp>
        </p:grpSp>
        <p:sp>
          <p:nvSpPr>
            <p:cNvPr id="24" name="Zone de texte 369">
              <a:extLst>
                <a:ext uri="{FF2B5EF4-FFF2-40B4-BE49-F238E27FC236}">
                  <a16:creationId xmlns:a16="http://schemas.microsoft.com/office/drawing/2014/main" id="{B96DA117-14CB-5F4B-A8C5-62B4E248447C}"/>
                </a:ext>
              </a:extLst>
            </p:cNvPr>
            <p:cNvSpPr txBox="1">
              <a:spLocks/>
            </p:cNvSpPr>
            <p:nvPr/>
          </p:nvSpPr>
          <p:spPr>
            <a:xfrm>
              <a:off x="4896036" y="1113588"/>
              <a:ext cx="2084658" cy="378042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68580" tIns="34291" rIns="68580" bIns="3429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15000"/>
                </a:lnSpc>
                <a:spcAft>
                  <a:spcPts val="751"/>
                </a:spcAft>
              </a:pPr>
              <a:r>
                <a:rPr lang="fr-BE" b="1" dirty="0">
                  <a:solidFill>
                    <a:schemeClr val="bg1"/>
                  </a:solidFill>
                  <a:latin typeface="Lato"/>
                  <a:ea typeface="Calibri"/>
                  <a:cs typeface="Calibri"/>
                </a:rPr>
                <a:t>5</a:t>
              </a:r>
              <a:r>
                <a:rPr lang="fr-BE" b="1" baseline="30000" dirty="0">
                  <a:solidFill>
                    <a:schemeClr val="bg1"/>
                  </a:solidFill>
                  <a:latin typeface="Lato"/>
                  <a:ea typeface="Calibri"/>
                  <a:cs typeface="Calibri"/>
                </a:rPr>
                <a:t>e</a:t>
              </a:r>
              <a:r>
                <a:rPr lang="fr-BE" b="1" dirty="0">
                  <a:solidFill>
                    <a:schemeClr val="bg1"/>
                  </a:solidFill>
                  <a:latin typeface="Lato"/>
                  <a:ea typeface="Calibri"/>
                  <a:cs typeface="Calibri"/>
                </a:rPr>
                <a:t> même o</a:t>
              </a:r>
              <a:r>
                <a:rPr lang="fr-BE" b="1" dirty="0">
                  <a:solidFill>
                    <a:schemeClr val="bg1"/>
                  </a:solidFill>
                  <a:latin typeface="Lato"/>
                  <a:ea typeface="Calibri"/>
                  <a:cs typeface="Calibri"/>
                </a:rPr>
                <a:t>ption</a:t>
              </a:r>
              <a:endParaRPr lang="fr-BE" dirty="0">
                <a:solidFill>
                  <a:schemeClr val="bg1"/>
                </a:solidFill>
                <a:latin typeface="Lato"/>
                <a:ea typeface="Calibri"/>
                <a:cs typeface="Calibri"/>
              </a:endParaRPr>
            </a:p>
          </p:txBody>
        </p:sp>
        <p:sp>
          <p:nvSpPr>
            <p:cNvPr id="25" name="Zone de texte 369">
              <a:extLst>
                <a:ext uri="{FF2B5EF4-FFF2-40B4-BE49-F238E27FC236}">
                  <a16:creationId xmlns:a16="http://schemas.microsoft.com/office/drawing/2014/main" id="{8819C413-B374-EA48-99BD-DE46A425470F}"/>
                </a:ext>
              </a:extLst>
            </p:cNvPr>
            <p:cNvSpPr txBox="1">
              <a:spLocks/>
            </p:cNvSpPr>
            <p:nvPr/>
          </p:nvSpPr>
          <p:spPr>
            <a:xfrm>
              <a:off x="4896036" y="1572639"/>
              <a:ext cx="2084659" cy="378042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68580" tIns="34291" rIns="68580" bIns="3429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15000"/>
                </a:lnSpc>
                <a:spcAft>
                  <a:spcPts val="751"/>
                </a:spcAft>
              </a:pPr>
              <a:r>
                <a:rPr lang="fr-BE" b="1" dirty="0">
                  <a:solidFill>
                    <a:schemeClr val="bg1"/>
                  </a:solidFill>
                  <a:latin typeface="Lato" panose="020F0502020204030203" pitchFamily="34" charset="0"/>
                  <a:ea typeface="Calibri"/>
                  <a:cs typeface="Calibri" pitchFamily="34" charset="0"/>
                </a:rPr>
                <a:t>5</a:t>
              </a:r>
              <a:r>
                <a:rPr lang="fr-BE" b="1" baseline="30000" dirty="0">
                  <a:solidFill>
                    <a:schemeClr val="bg1"/>
                  </a:solidFill>
                  <a:latin typeface="Lato" panose="020F0502020204030203" pitchFamily="34" charset="0"/>
                  <a:ea typeface="Calibri"/>
                  <a:cs typeface="Calibri" pitchFamily="34" charset="0"/>
                </a:rPr>
                <a:t>e</a:t>
              </a:r>
              <a:r>
                <a:rPr lang="fr-BE" b="1" dirty="0">
                  <a:solidFill>
                    <a:schemeClr val="bg1"/>
                  </a:solidFill>
                  <a:latin typeface="Lato" panose="020F0502020204030203" pitchFamily="34" charset="0"/>
                  <a:ea typeface="Calibri"/>
                  <a:cs typeface="Calibri" pitchFamily="34" charset="0"/>
                </a:rPr>
                <a:t> autre </a:t>
              </a:r>
              <a:r>
                <a:rPr lang="fr-BE" b="1" dirty="0">
                  <a:solidFill>
                    <a:schemeClr val="bg1"/>
                  </a:solidFill>
                  <a:latin typeface="Lato" panose="020F0502020204030203" pitchFamily="34" charset="0"/>
                  <a:ea typeface="Calibri"/>
                  <a:cs typeface="Calibri" pitchFamily="34" charset="0"/>
                </a:rPr>
                <a:t>option </a:t>
              </a:r>
              <a:r>
                <a:rPr lang="fr-BE" b="1" dirty="0">
                  <a:solidFill>
                    <a:schemeClr val="bg1"/>
                  </a:solidFill>
                  <a:latin typeface="Lato" panose="020F0502020204030203" pitchFamily="34" charset="0"/>
                  <a:ea typeface="Calibri"/>
                  <a:cs typeface="Calibri" pitchFamily="34" charset="0"/>
                </a:rPr>
                <a:t>* </a:t>
              </a:r>
              <a:endParaRPr lang="fr-BE" dirty="0">
                <a:solidFill>
                  <a:schemeClr val="bg1"/>
                </a:solidFill>
                <a:latin typeface="Lato" panose="020F0502020204030203" pitchFamily="34" charset="0"/>
                <a:ea typeface="Calibri"/>
                <a:cs typeface="Calibri" pitchFamily="34" charset="0"/>
              </a:endParaRPr>
            </a:p>
          </p:txBody>
        </p:sp>
        <p:grpSp>
          <p:nvGrpSpPr>
            <p:cNvPr id="26" name="Grouper 11">
              <a:extLst>
                <a:ext uri="{FF2B5EF4-FFF2-40B4-BE49-F238E27FC236}">
                  <a16:creationId xmlns:a16="http://schemas.microsoft.com/office/drawing/2014/main" id="{7938BC23-6751-B54B-AFEF-D29406383E46}"/>
                </a:ext>
              </a:extLst>
            </p:cNvPr>
            <p:cNvGrpSpPr/>
            <p:nvPr/>
          </p:nvGrpSpPr>
          <p:grpSpPr>
            <a:xfrm>
              <a:off x="4327385" y="2316567"/>
              <a:ext cx="486054" cy="360000"/>
              <a:chOff x="4220447" y="2047837"/>
              <a:chExt cx="648072" cy="389607"/>
            </a:xfrm>
          </p:grpSpPr>
          <p:sp>
            <p:nvSpPr>
              <p:cNvPr id="34" name="Flèche droite 33">
                <a:extLst>
                  <a:ext uri="{FF2B5EF4-FFF2-40B4-BE49-F238E27FC236}">
                    <a16:creationId xmlns:a16="http://schemas.microsoft.com/office/drawing/2014/main" id="{529B6029-9867-604F-9EA9-FBEDF0FDE52D}"/>
                  </a:ext>
                </a:extLst>
              </p:cNvPr>
              <p:cNvSpPr/>
              <p:nvPr/>
            </p:nvSpPr>
            <p:spPr>
              <a:xfrm>
                <a:off x="4220447" y="2047837"/>
                <a:ext cx="648072" cy="389607"/>
              </a:xfrm>
              <a:prstGeom prst="rightArrow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fr-BE" sz="1051"/>
              </a:p>
            </p:txBody>
          </p:sp>
          <p:sp>
            <p:nvSpPr>
              <p:cNvPr id="35" name="ZoneTexte 21">
                <a:extLst>
                  <a:ext uri="{FF2B5EF4-FFF2-40B4-BE49-F238E27FC236}">
                    <a16:creationId xmlns:a16="http://schemas.microsoft.com/office/drawing/2014/main" id="{1E43C623-D940-D941-9CE0-6C750F2D4858}"/>
                  </a:ext>
                </a:extLst>
              </p:cNvPr>
              <p:cNvSpPr txBox="1"/>
              <p:nvPr/>
            </p:nvSpPr>
            <p:spPr>
              <a:xfrm>
                <a:off x="4295449" y="2128882"/>
                <a:ext cx="490548" cy="20628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wrap="square" rtlCol="0" anchor="ctr">
                <a:spAutoFit/>
              </a:bodyPr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FR" sz="1000" b="1">
                    <a:latin typeface="Lato" panose="020F0502020204030203" pitchFamily="34" charset="0"/>
                  </a:rPr>
                  <a:t>AOB</a:t>
                </a:r>
              </a:p>
            </p:txBody>
          </p:sp>
        </p:grpSp>
        <p:sp>
          <p:nvSpPr>
            <p:cNvPr id="27" name="Zone de texte 369">
              <a:extLst>
                <a:ext uri="{FF2B5EF4-FFF2-40B4-BE49-F238E27FC236}">
                  <a16:creationId xmlns:a16="http://schemas.microsoft.com/office/drawing/2014/main" id="{A2D213C6-25E8-044C-922E-E4ABB49530D1}"/>
                </a:ext>
              </a:extLst>
            </p:cNvPr>
            <p:cNvSpPr txBox="1">
              <a:spLocks/>
            </p:cNvSpPr>
            <p:nvPr/>
          </p:nvSpPr>
          <p:spPr>
            <a:xfrm>
              <a:off x="4915132" y="2281862"/>
              <a:ext cx="2065562" cy="378042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68580" tIns="34291" rIns="68580" bIns="3429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15000"/>
                </a:lnSpc>
                <a:spcAft>
                  <a:spcPts val="751"/>
                </a:spcAft>
              </a:pPr>
              <a:r>
                <a:rPr lang="fr-BE" b="1" dirty="0">
                  <a:solidFill>
                    <a:schemeClr val="bg1"/>
                  </a:solidFill>
                  <a:latin typeface="Lato" panose="020F0502020204030203" pitchFamily="34" charset="0"/>
                  <a:ea typeface="Calibri"/>
                  <a:cs typeface="Calibri" pitchFamily="34" charset="0"/>
                </a:rPr>
                <a:t>5</a:t>
              </a:r>
              <a:r>
                <a:rPr lang="fr-BE" b="1" baseline="30000" dirty="0">
                  <a:solidFill>
                    <a:schemeClr val="bg1"/>
                  </a:solidFill>
                  <a:latin typeface="Lato" panose="020F0502020204030203" pitchFamily="34" charset="0"/>
                  <a:ea typeface="Calibri"/>
                  <a:cs typeface="Calibri" pitchFamily="34" charset="0"/>
                </a:rPr>
                <a:t>e</a:t>
              </a:r>
              <a:r>
                <a:rPr lang="fr-BE" b="1" dirty="0">
                  <a:solidFill>
                    <a:schemeClr val="bg1"/>
                  </a:solidFill>
                  <a:latin typeface="Lato" panose="020F0502020204030203" pitchFamily="34" charset="0"/>
                  <a:ea typeface="Calibri"/>
                  <a:cs typeface="Calibri" pitchFamily="34" charset="0"/>
                </a:rPr>
                <a:t> autre option  *</a:t>
              </a:r>
              <a:endParaRPr lang="fr-BE" dirty="0">
                <a:solidFill>
                  <a:schemeClr val="bg1"/>
                </a:solidFill>
                <a:latin typeface="Lato" panose="020F0502020204030203" pitchFamily="34" charset="0"/>
                <a:ea typeface="Calibri"/>
                <a:cs typeface="Calibri" pitchFamily="34" charset="0"/>
              </a:endParaRPr>
            </a:p>
          </p:txBody>
        </p:sp>
        <p:grpSp>
          <p:nvGrpSpPr>
            <p:cNvPr id="28" name="Grouper 15">
              <a:extLst>
                <a:ext uri="{FF2B5EF4-FFF2-40B4-BE49-F238E27FC236}">
                  <a16:creationId xmlns:a16="http://schemas.microsoft.com/office/drawing/2014/main" id="{D1BB44CE-38C4-3747-82CB-3722B7692CF1}"/>
                </a:ext>
              </a:extLst>
            </p:cNvPr>
            <p:cNvGrpSpPr/>
            <p:nvPr/>
          </p:nvGrpSpPr>
          <p:grpSpPr>
            <a:xfrm>
              <a:off x="4303499" y="3185155"/>
              <a:ext cx="486056" cy="360000"/>
              <a:chOff x="4188580" y="2231759"/>
              <a:chExt cx="648072" cy="389607"/>
            </a:xfrm>
            <a:solidFill>
              <a:srgbClr val="FF0000"/>
            </a:solidFill>
          </p:grpSpPr>
          <p:sp>
            <p:nvSpPr>
              <p:cNvPr id="32" name="Flèche droite 31">
                <a:extLst>
                  <a:ext uri="{FF2B5EF4-FFF2-40B4-BE49-F238E27FC236}">
                    <a16:creationId xmlns:a16="http://schemas.microsoft.com/office/drawing/2014/main" id="{C6CB8D1A-8D07-414F-B7DD-4712D61262FB}"/>
                  </a:ext>
                </a:extLst>
              </p:cNvPr>
              <p:cNvSpPr/>
              <p:nvPr/>
            </p:nvSpPr>
            <p:spPr>
              <a:xfrm>
                <a:off x="4188580" y="2231759"/>
                <a:ext cx="648072" cy="389607"/>
              </a:xfrm>
              <a:prstGeom prst="rightArrow">
                <a:avLst/>
              </a:prstGeom>
              <a:solidFill>
                <a:srgbClr val="BB352B"/>
              </a:solidFill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fr-BE" sz="1051"/>
              </a:p>
            </p:txBody>
          </p:sp>
          <p:sp>
            <p:nvSpPr>
              <p:cNvPr id="33" name="ZoneTexte 19">
                <a:extLst>
                  <a:ext uri="{FF2B5EF4-FFF2-40B4-BE49-F238E27FC236}">
                    <a16:creationId xmlns:a16="http://schemas.microsoft.com/office/drawing/2014/main" id="{A775E3FE-9289-454E-9589-DD08A14E26F6}"/>
                  </a:ext>
                </a:extLst>
              </p:cNvPr>
              <p:cNvSpPr txBox="1"/>
              <p:nvPr/>
            </p:nvSpPr>
            <p:spPr>
              <a:xfrm>
                <a:off x="4257628" y="2323421"/>
                <a:ext cx="349189" cy="20628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wrap="none" rtlCol="0" anchor="ctr">
                <a:spAutoFit/>
              </a:bodyPr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FR" sz="1000" b="1"/>
                  <a:t>AOC</a:t>
                </a:r>
              </a:p>
            </p:txBody>
          </p:sp>
        </p:grpSp>
        <p:sp>
          <p:nvSpPr>
            <p:cNvPr id="29" name="Zone de texte 369">
              <a:extLst>
                <a:ext uri="{FF2B5EF4-FFF2-40B4-BE49-F238E27FC236}">
                  <a16:creationId xmlns:a16="http://schemas.microsoft.com/office/drawing/2014/main" id="{AF852C1F-9E65-8F4D-A8A0-B2C976364E53}"/>
                </a:ext>
              </a:extLst>
            </p:cNvPr>
            <p:cNvSpPr txBox="1">
              <a:spLocks/>
            </p:cNvSpPr>
            <p:nvPr/>
          </p:nvSpPr>
          <p:spPr>
            <a:xfrm>
              <a:off x="4915133" y="2963882"/>
              <a:ext cx="2059197" cy="378042"/>
            </a:xfrm>
            <a:prstGeom prst="rect">
              <a:avLst/>
            </a:prstGeom>
            <a:solidFill>
              <a:srgbClr val="BB352B"/>
            </a:solidFill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="horz" wrap="square" lIns="68580" tIns="34291" rIns="68580" bIns="3429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15000"/>
                </a:lnSpc>
                <a:spcAft>
                  <a:spcPts val="751"/>
                </a:spcAft>
              </a:pPr>
              <a:r>
                <a:rPr lang="fr-BE" b="1" dirty="0">
                  <a:solidFill>
                    <a:schemeClr val="bg1"/>
                  </a:solidFill>
                  <a:latin typeface="Lato" panose="020F0502020204030203" pitchFamily="34" charset="0"/>
                  <a:ea typeface="Calibri"/>
                  <a:cs typeface="Calibri" pitchFamily="34" charset="0"/>
                </a:rPr>
                <a:t>4</a:t>
              </a:r>
              <a:r>
                <a:rPr lang="fr-BE" b="1" baseline="30000" dirty="0">
                  <a:solidFill>
                    <a:schemeClr val="bg1"/>
                  </a:solidFill>
                  <a:latin typeface="Lato" panose="020F0502020204030203" pitchFamily="34" charset="0"/>
                  <a:ea typeface="Calibri"/>
                  <a:cs typeface="Calibri" pitchFamily="34" charset="0"/>
                </a:rPr>
                <a:t>e</a:t>
              </a:r>
              <a:r>
                <a:rPr lang="fr-BE" b="1" dirty="0">
                  <a:solidFill>
                    <a:schemeClr val="bg1"/>
                  </a:solidFill>
                  <a:latin typeface="Lato" panose="020F0502020204030203" pitchFamily="34" charset="0"/>
                  <a:ea typeface="Calibri"/>
                  <a:cs typeface="Calibri" pitchFamily="34" charset="0"/>
                </a:rPr>
                <a:t> autre option</a:t>
              </a:r>
              <a:r>
                <a:rPr lang="fr-BE" b="1" dirty="0">
                  <a:solidFill>
                    <a:schemeClr val="tx1">
                      <a:lumMod val="75000"/>
                    </a:schemeClr>
                  </a:solidFill>
                  <a:latin typeface="Lato" panose="020F0502020204030203" pitchFamily="34" charset="0"/>
                  <a:ea typeface="Calibri"/>
                  <a:cs typeface="Calibri" pitchFamily="34" charset="0"/>
                </a:rPr>
                <a:t> </a:t>
              </a:r>
              <a:endParaRPr lang="fr-BE" dirty="0">
                <a:solidFill>
                  <a:schemeClr val="tx1">
                    <a:lumMod val="75000"/>
                  </a:schemeClr>
                </a:solidFill>
                <a:latin typeface="Lato" panose="020F0502020204030203" pitchFamily="34" charset="0"/>
                <a:ea typeface="Calibri"/>
                <a:cs typeface="Calibri" pitchFamily="34" charset="0"/>
              </a:endParaRPr>
            </a:p>
          </p:txBody>
        </p:sp>
        <p:sp>
          <p:nvSpPr>
            <p:cNvPr id="30" name="Zone de texte 369">
              <a:extLst>
                <a:ext uri="{FF2B5EF4-FFF2-40B4-BE49-F238E27FC236}">
                  <a16:creationId xmlns:a16="http://schemas.microsoft.com/office/drawing/2014/main" id="{A0070DC9-CB4A-254A-847B-B9A7D56DD72D}"/>
                </a:ext>
              </a:extLst>
            </p:cNvPr>
            <p:cNvSpPr txBox="1">
              <a:spLocks/>
            </p:cNvSpPr>
            <p:nvPr/>
          </p:nvSpPr>
          <p:spPr>
            <a:xfrm>
              <a:off x="4915132" y="3459255"/>
              <a:ext cx="2059197" cy="469736"/>
            </a:xfrm>
            <a:prstGeom prst="rect">
              <a:avLst/>
            </a:prstGeom>
            <a:solidFill>
              <a:srgbClr val="BB352B"/>
            </a:solidFill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="horz" wrap="square" lIns="68580" tIns="34291" rIns="68580" bIns="3429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15000"/>
                </a:lnSpc>
                <a:spcAft>
                  <a:spcPts val="751"/>
                </a:spcAft>
              </a:pPr>
              <a:r>
                <a:rPr lang="fr-BE" b="1" dirty="0">
                  <a:solidFill>
                    <a:schemeClr val="bg1"/>
                  </a:solidFill>
                  <a:latin typeface="Lato"/>
                  <a:ea typeface="Calibri"/>
                  <a:cs typeface="Calibri"/>
                </a:rPr>
                <a:t>4</a:t>
              </a:r>
              <a:r>
                <a:rPr lang="fr-BE" b="1" baseline="30000" dirty="0">
                  <a:solidFill>
                    <a:schemeClr val="bg1"/>
                  </a:solidFill>
                  <a:latin typeface="Lato"/>
                  <a:ea typeface="Calibri"/>
                  <a:cs typeface="Calibri"/>
                </a:rPr>
                <a:t>e</a:t>
              </a:r>
              <a:r>
                <a:rPr lang="fr-BE" b="1" dirty="0">
                  <a:solidFill>
                    <a:schemeClr val="bg1"/>
                  </a:solidFill>
                  <a:latin typeface="Lato"/>
                  <a:ea typeface="Calibri"/>
                  <a:cs typeface="Calibri"/>
                </a:rPr>
                <a:t> complémentaire même </a:t>
              </a:r>
              <a:r>
                <a:rPr lang="fr-BE" b="1" dirty="0">
                  <a:solidFill>
                    <a:schemeClr val="bg1"/>
                  </a:solidFill>
                  <a:latin typeface="Lato" panose="020F0502020204030203" pitchFamily="34" charset="0"/>
                  <a:ea typeface="Calibri"/>
                  <a:cs typeface="Calibri" pitchFamily="34" charset="0"/>
                </a:rPr>
                <a:t>option</a:t>
              </a:r>
              <a:r>
                <a:rPr lang="fr-BE" b="1" dirty="0">
                  <a:solidFill>
                    <a:schemeClr val="bg1"/>
                  </a:solidFill>
                  <a:latin typeface="Lato"/>
                  <a:ea typeface="Calibri"/>
                  <a:cs typeface="Calibri"/>
                </a:rPr>
                <a:t> </a:t>
              </a:r>
              <a:r>
                <a:rPr lang="fr-BE" b="1" dirty="0">
                  <a:solidFill>
                    <a:schemeClr val="bg1"/>
                  </a:solidFill>
                  <a:latin typeface="Lato"/>
                  <a:ea typeface="Calibri"/>
                  <a:cs typeface="Calibri"/>
                </a:rPr>
                <a:t>avec PSSA **</a:t>
              </a:r>
              <a:endParaRPr lang="fr-BE" dirty="0">
                <a:solidFill>
                  <a:schemeClr val="bg1"/>
                </a:solidFill>
                <a:latin typeface="Lato" panose="020F0502020204030203" pitchFamily="34" charset="0"/>
                <a:ea typeface="Calibri"/>
                <a:cs typeface="Calibri" pitchFamily="34" charset="0"/>
              </a:endParaRPr>
            </a:p>
          </p:txBody>
        </p:sp>
        <p:sp>
          <p:nvSpPr>
            <p:cNvPr id="31" name="ZoneTexte 17">
              <a:extLst>
                <a:ext uri="{FF2B5EF4-FFF2-40B4-BE49-F238E27FC236}">
                  <a16:creationId xmlns:a16="http://schemas.microsoft.com/office/drawing/2014/main" id="{35BE40E8-7812-AB41-B718-FFA26DBFCAE5}"/>
                </a:ext>
              </a:extLst>
            </p:cNvPr>
            <p:cNvSpPr txBox="1"/>
            <p:nvPr/>
          </p:nvSpPr>
          <p:spPr>
            <a:xfrm>
              <a:off x="4375026" y="3527367"/>
              <a:ext cx="116438" cy="17869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sz="900"/>
            </a:p>
          </p:txBody>
        </p:sp>
      </p:grpSp>
      <p:sp>
        <p:nvSpPr>
          <p:cNvPr id="4" name="Rectangle 3"/>
          <p:cNvSpPr/>
          <p:nvPr/>
        </p:nvSpPr>
        <p:spPr>
          <a:xfrm>
            <a:off x="868297" y="5272481"/>
            <a:ext cx="77152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*   Suivant décision du Conseil 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d’admission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** Programme Spécifique de Soutien aux 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Apprentissages</a:t>
            </a:r>
          </a:p>
          <a:p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Grille horaire adaptée avec stages et/ou heures de pratique et remédiations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795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D9F7C561-C1AF-544A-ADB0-65B4E8FE0F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602" y="2741041"/>
            <a:ext cx="2229377" cy="2906725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2667829" y="1785939"/>
            <a:ext cx="593166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200" b="1" dirty="0">
                <a:solidFill>
                  <a:schemeClr val="accent1">
                    <a:lumMod val="75000"/>
                  </a:schemeClr>
                </a:solidFill>
              </a:rPr>
              <a:t>Soutien </a:t>
            </a:r>
            <a:r>
              <a:rPr lang="fr-BE" sz="2200" b="1" dirty="0">
                <a:solidFill>
                  <a:schemeClr val="accent1">
                    <a:lumMod val="75000"/>
                  </a:schemeClr>
                </a:solidFill>
              </a:rPr>
              <a:t>à l’orientation</a:t>
            </a:r>
          </a:p>
          <a:p>
            <a:r>
              <a:rPr lang="fr-BE" sz="2200" b="1" dirty="0">
                <a:solidFill>
                  <a:schemeClr val="bg2">
                    <a:lumMod val="50000"/>
                  </a:schemeClr>
                </a:solidFill>
              </a:rPr>
              <a:t>	Coordination pédagogique</a:t>
            </a:r>
          </a:p>
          <a:p>
            <a:r>
              <a:rPr lang="fr-BE" sz="2200" b="1" dirty="0">
                <a:solidFill>
                  <a:schemeClr val="bg2">
                    <a:lumMod val="50000"/>
                  </a:schemeClr>
                </a:solidFill>
              </a:rPr>
              <a:t>	Partenariat PMS</a:t>
            </a:r>
          </a:p>
          <a:p>
            <a:r>
              <a:rPr lang="fr-BE" sz="2200" b="1" dirty="0">
                <a:solidFill>
                  <a:schemeClr val="bg2">
                    <a:lumMod val="50000"/>
                  </a:schemeClr>
                </a:solidFill>
              </a:rPr>
              <a:t>	Rencontres individuelles avec la </a:t>
            </a:r>
            <a:r>
              <a:rPr lang="fr-BE" sz="2200" b="1" dirty="0">
                <a:solidFill>
                  <a:schemeClr val="bg2">
                    <a:lumMod val="50000"/>
                  </a:schemeClr>
                </a:solidFill>
              </a:rPr>
              <a:t>direction</a:t>
            </a:r>
          </a:p>
          <a:p>
            <a:endParaRPr lang="fr-BE" sz="2200" b="1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fr-BE" sz="2200" b="1" dirty="0">
                <a:solidFill>
                  <a:schemeClr val="accent1">
                    <a:lumMod val="75000"/>
                  </a:schemeClr>
                </a:solidFill>
              </a:rPr>
              <a:t>Projets et activités spécifiques</a:t>
            </a:r>
          </a:p>
          <a:p>
            <a:r>
              <a:rPr lang="fr-BE" sz="2200" b="1" dirty="0">
                <a:solidFill>
                  <a:schemeClr val="bg2">
                    <a:lumMod val="50000"/>
                  </a:schemeClr>
                </a:solidFill>
              </a:rPr>
              <a:t>	</a:t>
            </a:r>
            <a:r>
              <a:rPr lang="fr-BE" sz="2200" b="1" dirty="0" err="1">
                <a:solidFill>
                  <a:schemeClr val="bg2">
                    <a:lumMod val="50000"/>
                  </a:schemeClr>
                </a:solidFill>
              </a:rPr>
              <a:t>Orient’action</a:t>
            </a:r>
            <a:endParaRPr lang="fr-BE" sz="2200" b="1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fr-BE" sz="2200" b="1" dirty="0">
                <a:solidFill>
                  <a:schemeClr val="bg2">
                    <a:lumMod val="50000"/>
                  </a:schemeClr>
                </a:solidFill>
              </a:rPr>
              <a:t>	Les métiers vont à l’école (</a:t>
            </a:r>
            <a:r>
              <a:rPr lang="fr-BE" sz="2200" b="1" dirty="0" err="1">
                <a:solidFill>
                  <a:schemeClr val="bg2">
                    <a:lumMod val="50000"/>
                  </a:schemeClr>
                </a:solidFill>
              </a:rPr>
              <a:t>Forem</a:t>
            </a:r>
            <a:r>
              <a:rPr lang="fr-BE" sz="2200" b="1" dirty="0">
                <a:solidFill>
                  <a:schemeClr val="bg2">
                    <a:lumMod val="50000"/>
                  </a:schemeClr>
                </a:solidFill>
              </a:rPr>
              <a:t>)</a:t>
            </a:r>
          </a:p>
          <a:p>
            <a:r>
              <a:rPr lang="fr-BE" sz="2200" b="1" dirty="0">
                <a:solidFill>
                  <a:schemeClr val="bg2">
                    <a:lumMod val="50000"/>
                  </a:schemeClr>
                </a:solidFill>
              </a:rPr>
              <a:t>	Partenariats avec le SIEP et le </a:t>
            </a:r>
            <a:r>
              <a:rPr lang="fr-BE" sz="2200" b="1" dirty="0">
                <a:solidFill>
                  <a:schemeClr val="bg2">
                    <a:lumMod val="50000"/>
                  </a:schemeClr>
                </a:solidFill>
              </a:rPr>
              <a:t>CIO</a:t>
            </a:r>
          </a:p>
          <a:p>
            <a:r>
              <a:rPr lang="fr-BE" sz="2200" b="1" dirty="0">
                <a:solidFill>
                  <a:schemeClr val="bg2">
                    <a:lumMod val="50000"/>
                  </a:schemeClr>
                </a:solidFill>
              </a:rPr>
              <a:t>	Immersion dans des cours d’option</a:t>
            </a:r>
          </a:p>
          <a:p>
            <a:r>
              <a:rPr lang="fr-BE" sz="2200" b="1" dirty="0">
                <a:solidFill>
                  <a:schemeClr val="bg2">
                    <a:lumMod val="50000"/>
                  </a:schemeClr>
                </a:solidFill>
              </a:rPr>
              <a:t>	</a:t>
            </a:r>
            <a:endParaRPr lang="fr-BE" sz="2200" b="1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fr-BE" sz="2200" b="1" dirty="0">
                <a:solidFill>
                  <a:schemeClr val="accent1">
                    <a:lumMod val="75000"/>
                  </a:schemeClr>
                </a:solidFill>
              </a:rPr>
              <a:t>Stages d’observation et de pratique</a:t>
            </a:r>
          </a:p>
          <a:p>
            <a:endParaRPr lang="fr-BE" dirty="0"/>
          </a:p>
        </p:txBody>
      </p:sp>
      <p:grpSp>
        <p:nvGrpSpPr>
          <p:cNvPr id="4" name="Groupe 3"/>
          <p:cNvGrpSpPr/>
          <p:nvPr/>
        </p:nvGrpSpPr>
        <p:grpSpPr>
          <a:xfrm>
            <a:off x="500066" y="357190"/>
            <a:ext cx="8099425" cy="1000126"/>
            <a:chOff x="500063" y="357188"/>
            <a:chExt cx="8099425" cy="1000125"/>
          </a:xfrm>
        </p:grpSpPr>
        <p:grpSp>
          <p:nvGrpSpPr>
            <p:cNvPr id="5" name="Groupe 29"/>
            <p:cNvGrpSpPr>
              <a:grpSpLocks/>
            </p:cNvGrpSpPr>
            <p:nvPr/>
          </p:nvGrpSpPr>
          <p:grpSpPr bwMode="auto">
            <a:xfrm>
              <a:off x="500063" y="357188"/>
              <a:ext cx="8001001" cy="1000125"/>
              <a:chOff x="500034" y="357166"/>
              <a:chExt cx="8001057" cy="1000132"/>
            </a:xfrm>
          </p:grpSpPr>
          <p:grpSp>
            <p:nvGrpSpPr>
              <p:cNvPr id="7" name="Groupe 22"/>
              <p:cNvGrpSpPr>
                <a:grpSpLocks/>
              </p:cNvGrpSpPr>
              <p:nvPr/>
            </p:nvGrpSpPr>
            <p:grpSpPr bwMode="auto">
              <a:xfrm>
                <a:off x="500034" y="500042"/>
                <a:ext cx="7956000" cy="785818"/>
                <a:chOff x="500034" y="500042"/>
                <a:chExt cx="7956000" cy="785818"/>
              </a:xfrm>
            </p:grpSpPr>
            <p:sp>
              <p:nvSpPr>
                <p:cNvPr id="9" name="Rectangle 8"/>
                <p:cNvSpPr/>
                <p:nvPr/>
              </p:nvSpPr>
              <p:spPr>
                <a:xfrm>
                  <a:off x="642910" y="500042"/>
                  <a:ext cx="7715304" cy="785817"/>
                </a:xfrm>
                <a:prstGeom prst="rect">
                  <a:avLst/>
                </a:prstGeom>
                <a:solidFill>
                  <a:schemeClr val="bg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fr-BE" dirty="0"/>
                </a:p>
              </p:txBody>
            </p:sp>
            <p:cxnSp>
              <p:nvCxnSpPr>
                <p:cNvPr id="10" name="Connecteur droit 9"/>
                <p:cNvCxnSpPr/>
                <p:nvPr/>
              </p:nvCxnSpPr>
              <p:spPr>
                <a:xfrm flipV="1">
                  <a:off x="500034" y="1000107"/>
                  <a:ext cx="7956606" cy="0"/>
                </a:xfrm>
                <a:prstGeom prst="line">
                  <a:avLst/>
                </a:prstGeom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Rectangle 7"/>
              <p:cNvSpPr/>
              <p:nvPr/>
            </p:nvSpPr>
            <p:spPr>
              <a:xfrm>
                <a:off x="1705834" y="357166"/>
                <a:ext cx="6795257" cy="1000132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BE" dirty="0"/>
              </a:p>
            </p:txBody>
          </p:sp>
        </p:grpSp>
        <p:sp>
          <p:nvSpPr>
            <p:cNvPr id="6" name="ZoneTexte 5"/>
            <p:cNvSpPr txBox="1"/>
            <p:nvPr/>
          </p:nvSpPr>
          <p:spPr>
            <a:xfrm>
              <a:off x="1862810" y="600581"/>
              <a:ext cx="673667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BE" sz="3200" dirty="0">
                  <a:solidFill>
                    <a:schemeClr val="bg1">
                      <a:lumMod val="95000"/>
                    </a:schemeClr>
                  </a:solidFill>
                  <a:latin typeface="Impact" pitchFamily="34" charset="0"/>
                </a:rPr>
                <a:t>Importance de l’orientation réfléchie</a:t>
              </a:r>
              <a:endParaRPr lang="fr-BE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03530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èche droite 1"/>
          <p:cNvSpPr/>
          <p:nvPr/>
        </p:nvSpPr>
        <p:spPr>
          <a:xfrm rot="5400000">
            <a:off x="4507746" y="2897186"/>
            <a:ext cx="470667" cy="145779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62" name="Flèche droite 61"/>
          <p:cNvSpPr/>
          <p:nvPr/>
        </p:nvSpPr>
        <p:spPr>
          <a:xfrm rot="5400000">
            <a:off x="5372932" y="2894620"/>
            <a:ext cx="470667" cy="145779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11153" y="226740"/>
            <a:ext cx="8641333" cy="485583"/>
          </a:xfrm>
          <a:prstGeom prst="rect">
            <a:avLst/>
          </a:prstGeom>
          <a:solidFill>
            <a:schemeClr val="accent1"/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vert="horz" lIns="0" tIns="4572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000" b="1" dirty="0">
                <a:solidFill>
                  <a:schemeClr val="bg1"/>
                </a:solidFill>
              </a:rPr>
              <a:t>O</a:t>
            </a:r>
            <a:r>
              <a:rPr lang="fr-FR" sz="3000" b="1" dirty="0">
                <a:solidFill>
                  <a:schemeClr val="bg1"/>
                </a:solidFill>
              </a:rPr>
              <a:t>ffre </a:t>
            </a:r>
            <a:r>
              <a:rPr lang="fr-FR" sz="3000" b="1" dirty="0">
                <a:solidFill>
                  <a:schemeClr val="bg1"/>
                </a:solidFill>
              </a:rPr>
              <a:t>de </a:t>
            </a:r>
            <a:r>
              <a:rPr lang="fr-FR" sz="3000" b="1" dirty="0">
                <a:solidFill>
                  <a:schemeClr val="bg1"/>
                </a:solidFill>
              </a:rPr>
              <a:t>formations</a:t>
            </a:r>
            <a:endParaRPr lang="fr-FR" sz="3000" b="1" baseline="30000" dirty="0">
              <a:solidFill>
                <a:schemeClr val="bg1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715711" y="992041"/>
            <a:ext cx="1981200" cy="6774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BE" sz="1600" b="1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fr-BE" sz="1600" b="1" baseline="30000" dirty="0">
                <a:solidFill>
                  <a:schemeClr val="accent1">
                    <a:lumMod val="50000"/>
                  </a:schemeClr>
                </a:solidFill>
              </a:rPr>
              <a:t>er</a:t>
            </a:r>
            <a:r>
              <a:rPr lang="fr-BE" sz="1600" b="1" dirty="0">
                <a:solidFill>
                  <a:schemeClr val="accent1">
                    <a:lumMod val="50000"/>
                  </a:schemeClr>
                </a:solidFill>
              </a:rPr>
              <a:t> degré Commun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BE" sz="1600" dirty="0">
                <a:solidFill>
                  <a:schemeClr val="accent1">
                    <a:lumMod val="50000"/>
                  </a:schemeClr>
                </a:solidFill>
              </a:rPr>
              <a:t>CE1D - AFS</a:t>
            </a:r>
            <a:endParaRPr lang="fr-BE" sz="16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2746955" y="2208200"/>
            <a:ext cx="1182484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76192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2000" b="1" dirty="0">
                <a:solidFill>
                  <a:srgbClr val="F1F7FE"/>
                </a:solidFill>
                <a:latin typeface="Calibri Light" panose="020F0302020204030204"/>
              </a:rPr>
              <a:t>4</a:t>
            </a:r>
            <a:r>
              <a:rPr lang="fr-FR" sz="2000" b="1" baseline="30000" dirty="0">
                <a:solidFill>
                  <a:srgbClr val="F1F7FE"/>
                </a:solidFill>
                <a:latin typeface="Calibri Light" panose="020F0302020204030204"/>
              </a:rPr>
              <a:t>ème</a:t>
            </a:r>
            <a:r>
              <a:rPr lang="fr-FR" sz="2000" b="1" dirty="0">
                <a:solidFill>
                  <a:srgbClr val="F1F7FE"/>
                </a:solidFill>
                <a:latin typeface="Calibri Light" panose="020F0302020204030204"/>
              </a:rPr>
              <a:t> année</a:t>
            </a:r>
            <a:endParaRPr lang="fr-FR" sz="1200" b="1" dirty="0">
              <a:solidFill>
                <a:srgbClr val="F1F7FE"/>
              </a:solidFill>
              <a:latin typeface="Calibri Light" panose="020F0302020204030204"/>
            </a:endParaRPr>
          </a:p>
        </p:txBody>
      </p:sp>
      <p:sp>
        <p:nvSpPr>
          <p:cNvPr id="6" name="Line 22"/>
          <p:cNvSpPr>
            <a:spLocks noChangeShapeType="1"/>
          </p:cNvSpPr>
          <p:nvPr/>
        </p:nvSpPr>
        <p:spPr bwMode="auto">
          <a:xfrm>
            <a:off x="901544" y="297180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BE" sz="1400" b="1" u="sng">
              <a:solidFill>
                <a:srgbClr val="ED7D31"/>
              </a:solidFill>
              <a:latin typeface="Times New Roman" charset="0"/>
            </a:endParaRPr>
          </a:p>
        </p:txBody>
      </p:sp>
      <p:sp>
        <p:nvSpPr>
          <p:cNvPr id="7" name="Text Box 17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49573" y="3263085"/>
            <a:ext cx="1060315" cy="738664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76192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  <a:latin typeface="Calibri Light" panose="020F0302020204030204"/>
              </a:rPr>
              <a:t>Sciences sociales &amp; éducatives</a:t>
            </a:r>
          </a:p>
        </p:txBody>
      </p:sp>
      <p:grpSp>
        <p:nvGrpSpPr>
          <p:cNvPr id="8" name="Groupe 7"/>
          <p:cNvGrpSpPr/>
          <p:nvPr/>
        </p:nvGrpSpPr>
        <p:grpSpPr>
          <a:xfrm>
            <a:off x="1471558" y="3261711"/>
            <a:ext cx="1196503" cy="740047"/>
            <a:chOff x="1356212" y="3484539"/>
            <a:chExt cx="1196503" cy="740045"/>
          </a:xfrm>
          <a:solidFill>
            <a:schemeClr val="accent5">
              <a:lumMod val="75000"/>
            </a:schemeClr>
          </a:solidFill>
        </p:grpSpPr>
        <p:sp>
          <p:nvSpPr>
            <p:cNvPr id="9" name="Rectangle 4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1356212" y="3484539"/>
              <a:ext cx="1196503" cy="740045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BE" sz="1400" b="1" u="sng">
                <a:solidFill>
                  <a:srgbClr val="ED7D31"/>
                </a:solidFill>
                <a:latin typeface="Times New Roman" charset="0"/>
              </a:endParaRPr>
            </a:p>
          </p:txBody>
        </p:sp>
        <p:sp>
          <p:nvSpPr>
            <p:cNvPr id="10" name="Text Box 46">
              <a:hlinkClick r:id="" action="ppaction://noaction"/>
            </p:cNvPr>
            <p:cNvSpPr txBox="1">
              <a:spLocks noChangeArrowheads="1"/>
            </p:cNvSpPr>
            <p:nvPr/>
          </p:nvSpPr>
          <p:spPr bwMode="auto">
            <a:xfrm>
              <a:off x="1356212" y="3672735"/>
              <a:ext cx="1147864" cy="307776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 defTabSz="761925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fr-FR" sz="1400" dirty="0">
                  <a:solidFill>
                    <a:prstClr val="white"/>
                  </a:solidFill>
                  <a:latin typeface="Calibri Light" panose="020F0302020204030204"/>
                </a:rPr>
                <a:t>Informatique</a:t>
              </a:r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7784046" y="3254023"/>
            <a:ext cx="1240491" cy="740047"/>
            <a:chOff x="2718347" y="4300148"/>
            <a:chExt cx="1240489" cy="740045"/>
          </a:xfrm>
          <a:solidFill>
            <a:srgbClr val="649B3F"/>
          </a:solidFill>
        </p:grpSpPr>
        <p:sp>
          <p:nvSpPr>
            <p:cNvPr id="12" name="Rectangle 4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2718347" y="4300148"/>
              <a:ext cx="1196503" cy="740045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BE" sz="1400" b="1" u="sng">
                <a:solidFill>
                  <a:srgbClr val="ED7D31"/>
                </a:solidFill>
                <a:latin typeface="Times New Roman" charset="0"/>
              </a:endParaRPr>
            </a:p>
          </p:txBody>
        </p:sp>
        <p:sp>
          <p:nvSpPr>
            <p:cNvPr id="13" name="Text Box 46">
              <a:hlinkClick r:id="" action="ppaction://noaction"/>
            </p:cNvPr>
            <p:cNvSpPr txBox="1">
              <a:spLocks noChangeArrowheads="1"/>
            </p:cNvSpPr>
            <p:nvPr/>
          </p:nvSpPr>
          <p:spPr bwMode="auto">
            <a:xfrm>
              <a:off x="2721198" y="4405763"/>
              <a:ext cx="1237638" cy="52321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 defTabSz="761925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fr-FR" sz="1400" dirty="0">
                  <a:solidFill>
                    <a:prstClr val="white"/>
                  </a:solidFill>
                  <a:latin typeface="+mj-lt"/>
                </a:rPr>
                <a:t>Esthéticien - Esthéticienne</a:t>
              </a:r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2678026" y="3254030"/>
            <a:ext cx="1314923" cy="740047"/>
            <a:chOff x="4818442" y="3642529"/>
            <a:chExt cx="1314923" cy="740045"/>
          </a:xfrm>
          <a:solidFill>
            <a:srgbClr val="649B3F"/>
          </a:solidFill>
        </p:grpSpPr>
        <p:sp>
          <p:nvSpPr>
            <p:cNvPr id="15" name="Rectangle 4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868897" y="3642529"/>
              <a:ext cx="1196503" cy="740045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BE" sz="1400" b="1" u="sng">
                <a:solidFill>
                  <a:srgbClr val="ED7D31"/>
                </a:solidFill>
                <a:latin typeface="Times New Roman" charset="0"/>
              </a:endParaRPr>
            </a:p>
          </p:txBody>
        </p:sp>
        <p:sp>
          <p:nvSpPr>
            <p:cNvPr id="16" name="Text Box 46">
              <a:hlinkClick r:id="" action="ppaction://noaction"/>
            </p:cNvPr>
            <p:cNvSpPr txBox="1">
              <a:spLocks noChangeArrowheads="1"/>
            </p:cNvSpPr>
            <p:nvPr/>
          </p:nvSpPr>
          <p:spPr bwMode="auto">
            <a:xfrm>
              <a:off x="4818442" y="3731857"/>
              <a:ext cx="1314923" cy="52321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 defTabSz="761925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fr-FR" sz="1400" dirty="0">
                  <a:solidFill>
                    <a:prstClr val="white"/>
                  </a:solidFill>
                  <a:latin typeface="+mj-lt"/>
                </a:rPr>
                <a:t>Technicien(ne)</a:t>
              </a:r>
            </a:p>
            <a:p>
              <a:pPr algn="ctr" defTabSz="761925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fr-FR" sz="1400" dirty="0">
                  <a:solidFill>
                    <a:prstClr val="white"/>
                  </a:solidFill>
                  <a:latin typeface="+mj-lt"/>
                </a:rPr>
                <a:t>chimiste</a:t>
              </a:r>
              <a:endParaRPr lang="fr-FR" sz="1400" dirty="0">
                <a:solidFill>
                  <a:prstClr val="white"/>
                </a:solidFill>
                <a:latin typeface="+mj-lt"/>
              </a:endParaRPr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3955622" y="3260604"/>
            <a:ext cx="1314923" cy="755266"/>
            <a:chOff x="5237022" y="3480866"/>
            <a:chExt cx="1314923" cy="755264"/>
          </a:xfrm>
          <a:solidFill>
            <a:srgbClr val="649B3F"/>
          </a:solidFill>
        </p:grpSpPr>
        <p:sp>
          <p:nvSpPr>
            <p:cNvPr id="18" name="Rectangle 4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5274348" y="3480866"/>
              <a:ext cx="1196503" cy="743716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BE" sz="1400" b="1" u="sng">
                <a:solidFill>
                  <a:srgbClr val="ED7D31"/>
                </a:solidFill>
                <a:latin typeface="Times New Roman" charset="0"/>
              </a:endParaRPr>
            </a:p>
          </p:txBody>
        </p:sp>
        <p:sp>
          <p:nvSpPr>
            <p:cNvPr id="19" name="Text Box 46">
              <a:hlinkClick r:id="" action="ppaction://noaction"/>
            </p:cNvPr>
            <p:cNvSpPr txBox="1">
              <a:spLocks noChangeArrowheads="1"/>
            </p:cNvSpPr>
            <p:nvPr/>
          </p:nvSpPr>
          <p:spPr bwMode="auto">
            <a:xfrm>
              <a:off x="5237022" y="3497468"/>
              <a:ext cx="1314923" cy="7386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 defTabSz="761925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fr-FR" sz="1400" dirty="0">
                  <a:solidFill>
                    <a:prstClr val="white"/>
                  </a:solidFill>
                  <a:latin typeface="+mj-lt"/>
                </a:rPr>
                <a:t>Technicien(ne)</a:t>
              </a:r>
            </a:p>
            <a:p>
              <a:pPr algn="ctr" defTabSz="761925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fr-FR" sz="1400" dirty="0">
                  <a:solidFill>
                    <a:prstClr val="white"/>
                  </a:solidFill>
                  <a:latin typeface="+mj-lt"/>
                </a:rPr>
                <a:t>en</a:t>
              </a:r>
            </a:p>
            <a:p>
              <a:pPr algn="ctr" defTabSz="761925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fr-FR" sz="1400" dirty="0">
                  <a:solidFill>
                    <a:prstClr val="white"/>
                  </a:solidFill>
                  <a:latin typeface="+mj-lt"/>
                </a:rPr>
                <a:t>comptabilité</a:t>
              </a:r>
              <a:endParaRPr lang="fr-FR" sz="1400" dirty="0">
                <a:solidFill>
                  <a:prstClr val="white"/>
                </a:solidFill>
                <a:latin typeface="+mj-lt"/>
              </a:endParaRPr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5205448" y="3261710"/>
            <a:ext cx="1314923" cy="740553"/>
            <a:chOff x="6493840" y="3484536"/>
            <a:chExt cx="1314923" cy="740552"/>
          </a:xfrm>
          <a:solidFill>
            <a:srgbClr val="649B3F"/>
          </a:solidFill>
        </p:grpSpPr>
        <p:sp>
          <p:nvSpPr>
            <p:cNvPr id="21" name="Rectangle 4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6536440" y="3484536"/>
              <a:ext cx="1196503" cy="740045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BE" sz="1400" b="1" u="sng">
                <a:solidFill>
                  <a:srgbClr val="ED7D31"/>
                </a:solidFill>
                <a:latin typeface="Times New Roman" charset="0"/>
              </a:endParaRPr>
            </a:p>
          </p:txBody>
        </p:sp>
        <p:sp>
          <p:nvSpPr>
            <p:cNvPr id="22" name="Text Box 46">
              <a:hlinkClick r:id="" action="ppaction://noaction"/>
            </p:cNvPr>
            <p:cNvSpPr txBox="1">
              <a:spLocks noChangeArrowheads="1"/>
            </p:cNvSpPr>
            <p:nvPr/>
          </p:nvSpPr>
          <p:spPr bwMode="auto">
            <a:xfrm>
              <a:off x="6493840" y="3486425"/>
              <a:ext cx="1314923" cy="7386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 defTabSz="761925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fr-FR" sz="1400" dirty="0">
                  <a:solidFill>
                    <a:prstClr val="white"/>
                  </a:solidFill>
                  <a:latin typeface="+mj-lt"/>
                </a:rPr>
                <a:t>Technicien(ne)</a:t>
              </a:r>
            </a:p>
            <a:p>
              <a:pPr algn="ctr" defTabSz="761925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fr-FR" sz="1400" dirty="0">
                  <a:solidFill>
                    <a:prstClr val="white"/>
                  </a:solidFill>
                  <a:latin typeface="+mj-lt"/>
                </a:rPr>
                <a:t>de</a:t>
              </a:r>
            </a:p>
            <a:p>
              <a:pPr algn="ctr" defTabSz="761925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fr-FR" sz="1400" dirty="0">
                  <a:solidFill>
                    <a:prstClr val="white"/>
                  </a:solidFill>
                  <a:latin typeface="+mj-lt"/>
                </a:rPr>
                <a:t>bureau</a:t>
              </a:r>
              <a:endParaRPr lang="fr-FR" sz="1400" dirty="0">
                <a:solidFill>
                  <a:prstClr val="white"/>
                </a:solidFill>
                <a:latin typeface="+mj-lt"/>
              </a:endParaRPr>
            </a:p>
          </p:txBody>
        </p:sp>
      </p:grpSp>
      <p:sp>
        <p:nvSpPr>
          <p:cNvPr id="23" name="Rectangle 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710151" y="4802864"/>
            <a:ext cx="1196503" cy="740045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76192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</a:rPr>
              <a:t>Vendeur</a:t>
            </a:r>
          </a:p>
          <a:p>
            <a:pPr algn="ctr" defTabSz="76192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</a:rPr>
              <a:t>-</a:t>
            </a:r>
          </a:p>
          <a:p>
            <a:pPr algn="ctr" defTabSz="76192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</a:rPr>
              <a:t>Vendeuse</a:t>
            </a:r>
          </a:p>
        </p:txBody>
      </p:sp>
      <p:sp>
        <p:nvSpPr>
          <p:cNvPr id="24" name="Rectangle 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023435" y="4802867"/>
            <a:ext cx="1196503" cy="750863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76192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  <a:latin typeface="+mj-lt"/>
              </a:rPr>
              <a:t>Aide familial(e)</a:t>
            </a:r>
          </a:p>
        </p:txBody>
      </p:sp>
      <p:sp>
        <p:nvSpPr>
          <p:cNvPr id="26" name="Rectangle 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397591" y="4802864"/>
            <a:ext cx="1196503" cy="740045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76192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</a:rPr>
              <a:t>Coiffeur </a:t>
            </a:r>
          </a:p>
          <a:p>
            <a:pPr algn="ctr" defTabSz="76192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</a:rPr>
              <a:t>– </a:t>
            </a:r>
          </a:p>
          <a:p>
            <a:pPr algn="ctr" defTabSz="76192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</a:rPr>
              <a:t>Coiffeuse</a:t>
            </a:r>
          </a:p>
        </p:txBody>
      </p:sp>
      <p:sp>
        <p:nvSpPr>
          <p:cNvPr id="29" name="Rectangle 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782427" y="5751848"/>
            <a:ext cx="1196503" cy="740045"/>
          </a:xfrm>
          <a:prstGeom prst="rect">
            <a:avLst/>
          </a:prstGeom>
          <a:solidFill>
            <a:srgbClr val="43682A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BE" sz="1400" b="1" u="sng">
              <a:solidFill>
                <a:srgbClr val="ED7D31"/>
              </a:solidFill>
              <a:latin typeface="Times New Roman" charset="0"/>
            </a:endParaRPr>
          </a:p>
        </p:txBody>
      </p:sp>
      <p:sp>
        <p:nvSpPr>
          <p:cNvPr id="30" name="Text Box 4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7754279" y="5866155"/>
            <a:ext cx="1269228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76192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  <a:latin typeface="Calibri Light" panose="020F0302020204030204"/>
              </a:rPr>
              <a:t>Esthéticien(ne)</a:t>
            </a:r>
          </a:p>
          <a:p>
            <a:pPr algn="ctr" defTabSz="76192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  <a:latin typeface="Calibri Light" panose="020F0302020204030204"/>
              </a:rPr>
              <a:t>Social(e)</a:t>
            </a:r>
          </a:p>
        </p:txBody>
      </p:sp>
      <p:sp>
        <p:nvSpPr>
          <p:cNvPr id="31" name="Rectangle 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681111" y="5767600"/>
            <a:ext cx="1196503" cy="740045"/>
          </a:xfrm>
          <a:prstGeom prst="rect">
            <a:avLst/>
          </a:prstGeom>
          <a:solidFill>
            <a:srgbClr val="A64C0E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BE" sz="1400" b="1" u="sng">
              <a:solidFill>
                <a:srgbClr val="ED7D31"/>
              </a:solidFill>
              <a:latin typeface="Times New Roman" charset="0"/>
            </a:endParaRPr>
          </a:p>
        </p:txBody>
      </p:sp>
      <p:sp>
        <p:nvSpPr>
          <p:cNvPr id="32" name="Rectangle 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384967" y="5774524"/>
            <a:ext cx="1196503" cy="740045"/>
          </a:xfrm>
          <a:prstGeom prst="rect">
            <a:avLst/>
          </a:prstGeom>
          <a:solidFill>
            <a:srgbClr val="A64C0E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BE" sz="1400" b="1" u="sng">
              <a:solidFill>
                <a:srgbClr val="ED7D31"/>
              </a:solidFill>
              <a:latin typeface="Times New Roman" charset="0"/>
            </a:endParaRPr>
          </a:p>
        </p:txBody>
      </p:sp>
      <p:sp>
        <p:nvSpPr>
          <p:cNvPr id="33" name="Rectangle 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004887" y="5774524"/>
            <a:ext cx="1196503" cy="740045"/>
          </a:xfrm>
          <a:prstGeom prst="rect">
            <a:avLst/>
          </a:prstGeom>
          <a:solidFill>
            <a:srgbClr val="A64C0E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BE" sz="1400" b="1" u="sng">
              <a:solidFill>
                <a:srgbClr val="ED7D31"/>
              </a:solidFill>
              <a:latin typeface="Times New Roman" charset="0"/>
            </a:endParaRPr>
          </a:p>
        </p:txBody>
      </p:sp>
      <p:sp>
        <p:nvSpPr>
          <p:cNvPr id="34" name="Rectangle 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506251" y="5767599"/>
            <a:ext cx="1196503" cy="740045"/>
          </a:xfrm>
          <a:prstGeom prst="rect">
            <a:avLst/>
          </a:prstGeom>
          <a:solidFill>
            <a:srgbClr val="A64C0E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  <a:latin typeface="+mj-lt"/>
              </a:rPr>
              <a:t>Puériculteur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  <a:latin typeface="+mj-lt"/>
              </a:rPr>
              <a:t>- Puéricultrice</a:t>
            </a:r>
            <a:endParaRPr lang="fr-BE" sz="1400" dirty="0">
              <a:solidFill>
                <a:prstClr val="white"/>
              </a:solidFill>
              <a:latin typeface="+mj-lt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18927" y="5852156"/>
            <a:ext cx="13619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5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7</a:t>
            </a:r>
            <a:r>
              <a:rPr lang="fr-FR" sz="1500" b="1" baseline="300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ème</a:t>
            </a:r>
            <a:r>
              <a:rPr lang="fr-FR" sz="15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Qualifiant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5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(CESS + CQ7) </a:t>
            </a:r>
            <a:endParaRPr lang="fr-BE" sz="1500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21762" y="4519160"/>
            <a:ext cx="12305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Qualifiant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Professionnel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(CE6P + CQ6)</a:t>
            </a:r>
            <a:endParaRPr lang="fr-BE" sz="1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7" name="Text Box 4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692253" y="5956020"/>
            <a:ext cx="1198675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76192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  <a:latin typeface="+mj-lt"/>
              </a:rPr>
              <a:t>GTPE</a:t>
            </a:r>
          </a:p>
          <a:p>
            <a:pPr algn="ctr" defTabSz="76192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1400" dirty="0">
              <a:solidFill>
                <a:prstClr val="white"/>
              </a:solidFill>
              <a:latin typeface="Calibri Light" panose="020F0302020204030204"/>
            </a:endParaRPr>
          </a:p>
        </p:txBody>
      </p:sp>
      <p:sp>
        <p:nvSpPr>
          <p:cNvPr id="38" name="Text Box 4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012990" y="5797436"/>
            <a:ext cx="1191211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76192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  <a:latin typeface="+mj-lt"/>
              </a:rPr>
              <a:t>Agent(e) </a:t>
            </a:r>
            <a:r>
              <a:rPr lang="fr-FR" sz="1400" dirty="0" err="1">
                <a:solidFill>
                  <a:prstClr val="white"/>
                </a:solidFill>
                <a:latin typeface="+mj-lt"/>
              </a:rPr>
              <a:t>medico-social</a:t>
            </a:r>
            <a:r>
              <a:rPr lang="fr-FR" sz="1400" dirty="0">
                <a:solidFill>
                  <a:prstClr val="white"/>
                </a:solidFill>
                <a:latin typeface="+mj-lt"/>
              </a:rPr>
              <a:t>(e)</a:t>
            </a:r>
          </a:p>
        </p:txBody>
      </p:sp>
      <p:grpSp>
        <p:nvGrpSpPr>
          <p:cNvPr id="39" name="Groupe 38"/>
          <p:cNvGrpSpPr/>
          <p:nvPr/>
        </p:nvGrpSpPr>
        <p:grpSpPr>
          <a:xfrm>
            <a:off x="5209631" y="5774522"/>
            <a:ext cx="1291191" cy="810185"/>
            <a:chOff x="6299694" y="5820618"/>
            <a:chExt cx="1314923" cy="810184"/>
          </a:xfrm>
        </p:grpSpPr>
        <p:sp>
          <p:nvSpPr>
            <p:cNvPr id="40" name="Rectangle 4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6366208" y="5820618"/>
              <a:ext cx="1196503" cy="740045"/>
            </a:xfrm>
            <a:prstGeom prst="rect">
              <a:avLst/>
            </a:prstGeom>
            <a:solidFill>
              <a:srgbClr val="A64C0E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BE" sz="1400" b="1" u="sng">
                <a:solidFill>
                  <a:srgbClr val="ED7D31"/>
                </a:solidFill>
                <a:latin typeface="Times New Roman" charset="0"/>
              </a:endParaRPr>
            </a:p>
          </p:txBody>
        </p:sp>
        <p:sp>
          <p:nvSpPr>
            <p:cNvPr id="41" name="Text Box 46">
              <a:hlinkClick r:id="" action="ppaction://noaction"/>
            </p:cNvPr>
            <p:cNvSpPr txBox="1">
              <a:spLocks noChangeArrowheads="1"/>
            </p:cNvSpPr>
            <p:nvPr/>
          </p:nvSpPr>
          <p:spPr bwMode="auto">
            <a:xfrm>
              <a:off x="6299694" y="5892139"/>
              <a:ext cx="1314923" cy="7386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 defTabSz="761925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fr-FR" sz="1400" dirty="0">
                  <a:solidFill>
                    <a:prstClr val="white"/>
                  </a:solidFill>
                  <a:latin typeface="+mj-lt"/>
                </a:rPr>
                <a:t>Aide-soignant(e)</a:t>
              </a:r>
            </a:p>
            <a:p>
              <a:pPr algn="ctr" defTabSz="761925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 sz="1400" dirty="0">
                <a:solidFill>
                  <a:prstClr val="white"/>
                </a:solidFill>
                <a:latin typeface="Calibri Light" panose="020F0302020204030204"/>
              </a:endParaRPr>
            </a:p>
          </p:txBody>
        </p:sp>
      </p:grpSp>
      <p:sp>
        <p:nvSpPr>
          <p:cNvPr id="42" name="Text Box 4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376724" y="5890725"/>
            <a:ext cx="1200787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76192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  <a:latin typeface="+mj-lt"/>
              </a:rPr>
              <a:t>Coiffeur(</a:t>
            </a:r>
            <a:r>
              <a:rPr lang="fr-FR" sz="1400" dirty="0" err="1">
                <a:solidFill>
                  <a:prstClr val="white"/>
                </a:solidFill>
                <a:latin typeface="+mj-lt"/>
              </a:rPr>
              <a:t>euse</a:t>
            </a:r>
            <a:r>
              <a:rPr lang="fr-FR" sz="1400" dirty="0">
                <a:solidFill>
                  <a:prstClr val="white"/>
                </a:solidFill>
                <a:latin typeface="+mj-lt"/>
              </a:rPr>
              <a:t>) Manager</a:t>
            </a:r>
          </a:p>
          <a:p>
            <a:pPr algn="ctr" defTabSz="76192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1400" dirty="0">
              <a:solidFill>
                <a:prstClr val="white"/>
              </a:solidFill>
              <a:latin typeface="Calibri Light" panose="020F0302020204030204"/>
            </a:endParaRPr>
          </a:p>
        </p:txBody>
      </p:sp>
      <p:sp>
        <p:nvSpPr>
          <p:cNvPr id="43" name="Text Box 17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58117" y="2204865"/>
            <a:ext cx="1060315" cy="738664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76192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  <a:latin typeface="Calibri Light" panose="020F0302020204030204"/>
              </a:rPr>
              <a:t>3</a:t>
            </a:r>
            <a:r>
              <a:rPr lang="fr-FR" sz="1400" baseline="30000" dirty="0">
                <a:solidFill>
                  <a:prstClr val="white"/>
                </a:solidFill>
                <a:latin typeface="Calibri Light" panose="020F0302020204030204"/>
              </a:rPr>
              <a:t>ème</a:t>
            </a:r>
            <a:r>
              <a:rPr lang="fr-FR" sz="1400" dirty="0">
                <a:solidFill>
                  <a:prstClr val="white"/>
                </a:solidFill>
                <a:latin typeface="Calibri Light" panose="020F0302020204030204"/>
              </a:rPr>
              <a:t> Sc.  sociales &amp; éducatives</a:t>
            </a:r>
          </a:p>
        </p:txBody>
      </p:sp>
      <p:sp>
        <p:nvSpPr>
          <p:cNvPr id="44" name="Rectangle 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471706" y="2211344"/>
            <a:ext cx="1196503" cy="74004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lvl="0" algn="ctr"/>
            <a:r>
              <a:rPr lang="fr-FR" sz="1400" dirty="0">
                <a:solidFill>
                  <a:prstClr val="white"/>
                </a:solidFill>
                <a:latin typeface="Calibri Light" panose="020F0302020204030204"/>
              </a:rPr>
              <a:t>3</a:t>
            </a:r>
            <a:r>
              <a:rPr lang="fr-FR" sz="1400" baseline="30000" dirty="0">
                <a:solidFill>
                  <a:prstClr val="white"/>
                </a:solidFill>
                <a:latin typeface="Calibri Light" panose="020F0302020204030204"/>
              </a:rPr>
              <a:t>ème</a:t>
            </a:r>
            <a:r>
              <a:rPr lang="fr-FR" sz="1400" dirty="0">
                <a:solidFill>
                  <a:prstClr val="white"/>
                </a:solidFill>
                <a:latin typeface="Calibri Light" panose="020F0302020204030204"/>
              </a:rPr>
              <a:t> </a:t>
            </a:r>
          </a:p>
          <a:p>
            <a:pPr lvl="0" algn="ctr"/>
            <a:r>
              <a:rPr lang="fr-FR" sz="1400" dirty="0">
                <a:solidFill>
                  <a:prstClr val="white"/>
                </a:solidFill>
                <a:latin typeface="Calibri Light" panose="020F0302020204030204"/>
              </a:rPr>
              <a:t>Informatique</a:t>
            </a:r>
            <a:endParaRPr lang="fr-BE" sz="1400" dirty="0">
              <a:solidFill>
                <a:prstClr val="white"/>
              </a:solidFill>
              <a:latin typeface="Calibri Light" panose="020F0302020204030204"/>
            </a:endParaRPr>
          </a:p>
        </p:txBody>
      </p:sp>
      <p:sp>
        <p:nvSpPr>
          <p:cNvPr id="45" name="Rectangle 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799267" y="2193052"/>
            <a:ext cx="1196503" cy="740045"/>
          </a:xfrm>
          <a:prstGeom prst="rect">
            <a:avLst/>
          </a:prstGeom>
          <a:solidFill>
            <a:srgbClr val="649B3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lvl="0" algn="ctr"/>
            <a:r>
              <a:rPr lang="fr-FR" sz="1400" dirty="0">
                <a:solidFill>
                  <a:prstClr val="white"/>
                </a:solidFill>
                <a:latin typeface="Calibri Light" panose="020F0302020204030204"/>
              </a:rPr>
              <a:t>3</a:t>
            </a:r>
            <a:r>
              <a:rPr lang="fr-FR" sz="1400" baseline="30000" dirty="0">
                <a:solidFill>
                  <a:prstClr val="white"/>
                </a:solidFill>
                <a:latin typeface="Calibri Light" panose="020F0302020204030204"/>
              </a:rPr>
              <a:t>ème</a:t>
            </a:r>
            <a:endParaRPr lang="fr-FR" sz="1400" dirty="0">
              <a:solidFill>
                <a:prstClr val="white"/>
              </a:solidFill>
              <a:latin typeface="Calibri Light" panose="020F0302020204030204"/>
            </a:endParaRPr>
          </a:p>
          <a:p>
            <a:pPr lvl="0"/>
            <a:r>
              <a:rPr lang="fr-FR" sz="1400" dirty="0" err="1">
                <a:solidFill>
                  <a:prstClr val="white"/>
                </a:solidFill>
                <a:latin typeface="Calibri Light" panose="020F0302020204030204"/>
              </a:rPr>
              <a:t>Bioesthétique</a:t>
            </a:r>
            <a:endParaRPr lang="fr-BE" sz="1100" b="1" u="sng" dirty="0">
              <a:solidFill>
                <a:srgbClr val="ED7D31"/>
              </a:solidFill>
              <a:latin typeface="Times New Roman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13028" y="1530419"/>
            <a:ext cx="201946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5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Technique de Transition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5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(CESS)</a:t>
            </a:r>
            <a:endParaRPr lang="fr-BE" sz="15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6793121" y="1544947"/>
            <a:ext cx="18437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5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Qualifiant Technique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5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(CESS + CQ6)</a:t>
            </a:r>
            <a:endParaRPr lang="fr-BE" sz="15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2" name="Rectangle 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498435" y="2199496"/>
            <a:ext cx="1196503" cy="740045"/>
          </a:xfrm>
          <a:prstGeom prst="rect">
            <a:avLst/>
          </a:prstGeom>
          <a:solidFill>
            <a:srgbClr val="649B3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BE" sz="1400" dirty="0">
                <a:solidFill>
                  <a:prstClr val="white"/>
                </a:solidFill>
                <a:latin typeface="Calibri Light" panose="020F0302020204030204"/>
              </a:rPr>
              <a:t>3</a:t>
            </a:r>
            <a:r>
              <a:rPr lang="fr-BE" sz="1400" baseline="30000" dirty="0">
                <a:solidFill>
                  <a:prstClr val="white"/>
                </a:solidFill>
                <a:latin typeface="Calibri Light" panose="020F0302020204030204"/>
              </a:rPr>
              <a:t>ème</a:t>
            </a:r>
            <a:r>
              <a:rPr lang="fr-BE" sz="1400" dirty="0">
                <a:solidFill>
                  <a:prstClr val="white"/>
                </a:solidFill>
                <a:latin typeface="Calibri Light" panose="020F0302020204030204"/>
              </a:rPr>
              <a:t> Tech. Soc.</a:t>
            </a:r>
          </a:p>
          <a:p>
            <a:pPr algn="ctr"/>
            <a:r>
              <a:rPr lang="fr-BE" sz="1400" dirty="0">
                <a:solidFill>
                  <a:prstClr val="white"/>
                </a:solidFill>
                <a:latin typeface="Calibri Light" panose="020F0302020204030204"/>
              </a:rPr>
              <a:t>et d’Animation</a:t>
            </a:r>
            <a:endParaRPr lang="fr-BE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53" name="Groupe 52"/>
          <p:cNvGrpSpPr/>
          <p:nvPr/>
        </p:nvGrpSpPr>
        <p:grpSpPr>
          <a:xfrm>
            <a:off x="6438486" y="3268287"/>
            <a:ext cx="1314923" cy="748972"/>
            <a:chOff x="7762917" y="3484536"/>
            <a:chExt cx="1314923" cy="748971"/>
          </a:xfrm>
          <a:solidFill>
            <a:srgbClr val="649B3F"/>
          </a:solidFill>
        </p:grpSpPr>
        <p:sp>
          <p:nvSpPr>
            <p:cNvPr id="54" name="Rectangle 4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7798532" y="3484536"/>
              <a:ext cx="1196503" cy="740045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BE" sz="1400" b="1" u="sng">
                <a:solidFill>
                  <a:srgbClr val="ED7D31"/>
                </a:solidFill>
                <a:latin typeface="Times New Roman" charset="0"/>
              </a:endParaRPr>
            </a:p>
          </p:txBody>
        </p:sp>
        <p:sp>
          <p:nvSpPr>
            <p:cNvPr id="55" name="Text Box 46">
              <a:hlinkClick r:id="" action="ppaction://noaction"/>
            </p:cNvPr>
            <p:cNvSpPr txBox="1">
              <a:spLocks noChangeArrowheads="1"/>
            </p:cNvSpPr>
            <p:nvPr/>
          </p:nvSpPr>
          <p:spPr bwMode="auto">
            <a:xfrm>
              <a:off x="7762917" y="3494844"/>
              <a:ext cx="1314923" cy="7386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 defTabSz="761925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fr-FR" sz="1400" dirty="0">
                  <a:solidFill>
                    <a:prstClr val="white"/>
                  </a:solidFill>
                  <a:latin typeface="+mj-lt"/>
                </a:rPr>
                <a:t>Aspirant(e)</a:t>
              </a:r>
            </a:p>
            <a:p>
              <a:pPr algn="ctr" defTabSz="761925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fr-FR" sz="1400" dirty="0">
                  <a:solidFill>
                    <a:prstClr val="white"/>
                  </a:solidFill>
                  <a:latin typeface="+mj-lt"/>
                </a:rPr>
                <a:t>en</a:t>
              </a:r>
            </a:p>
            <a:p>
              <a:pPr algn="ctr" defTabSz="761925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fr-FR" sz="1400" dirty="0">
                  <a:solidFill>
                    <a:prstClr val="white"/>
                  </a:solidFill>
                  <a:latin typeface="+mj-lt"/>
                </a:rPr>
                <a:t>nursing</a:t>
              </a:r>
              <a:endParaRPr lang="fr-FR" sz="1400" dirty="0">
                <a:solidFill>
                  <a:prstClr val="white"/>
                </a:solidFill>
                <a:latin typeface="+mj-lt"/>
              </a:endParaRPr>
            </a:p>
          </p:txBody>
        </p:sp>
      </p:grpSp>
      <p:sp>
        <p:nvSpPr>
          <p:cNvPr id="56" name="ZoneTexte 55"/>
          <p:cNvSpPr txBox="1"/>
          <p:nvPr/>
        </p:nvSpPr>
        <p:spPr>
          <a:xfrm>
            <a:off x="7641148" y="5165457"/>
            <a:ext cx="14413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500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fr-FR" sz="1500" baseline="30000" dirty="0">
                <a:solidFill>
                  <a:schemeClr val="accent6">
                    <a:lumMod val="75000"/>
                  </a:schemeClr>
                </a:solidFill>
              </a:rPr>
              <a:t>ème</a:t>
            </a:r>
            <a:r>
              <a:rPr lang="fr-FR" sz="1500" dirty="0">
                <a:solidFill>
                  <a:schemeClr val="accent6">
                    <a:lumMod val="75000"/>
                  </a:schemeClr>
                </a:solidFill>
              </a:rPr>
              <a:t> Qualifiant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500" dirty="0">
                <a:solidFill>
                  <a:schemeClr val="accent6">
                    <a:lumMod val="75000"/>
                  </a:schemeClr>
                </a:solidFill>
              </a:rPr>
              <a:t>(CQ7)</a:t>
            </a:r>
            <a:endParaRPr lang="fr-BE" sz="15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7" name="Rectangle 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746963" y="2208032"/>
            <a:ext cx="1196503" cy="74004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r-BE" sz="1400">
              <a:solidFill>
                <a:prstClr val="white"/>
              </a:solidFill>
              <a:latin typeface="Calibri Light" panose="020F0302020204030204"/>
            </a:endParaRPr>
          </a:p>
        </p:txBody>
      </p:sp>
      <p:sp>
        <p:nvSpPr>
          <p:cNvPr id="58" name="Text Box 4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737040" y="2323410"/>
            <a:ext cx="1211256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76192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  <a:latin typeface="+mj-lt"/>
              </a:rPr>
              <a:t>3</a:t>
            </a:r>
            <a:r>
              <a:rPr lang="fr-FR" sz="1400" baseline="30000" dirty="0">
                <a:solidFill>
                  <a:prstClr val="white"/>
                </a:solidFill>
                <a:latin typeface="+mj-lt"/>
              </a:rPr>
              <a:t>ème</a:t>
            </a:r>
            <a:r>
              <a:rPr lang="fr-FR" sz="1400" dirty="0">
                <a:solidFill>
                  <a:prstClr val="white"/>
                </a:solidFill>
                <a:latin typeface="+mj-lt"/>
              </a:rPr>
              <a:t> </a:t>
            </a:r>
            <a:r>
              <a:rPr lang="fr-FR" sz="1400" dirty="0">
                <a:solidFill>
                  <a:prstClr val="white"/>
                </a:solidFill>
                <a:latin typeface="+mj-lt"/>
              </a:rPr>
              <a:t>Sciences </a:t>
            </a:r>
            <a:r>
              <a:rPr lang="fr-FR" sz="1400" dirty="0">
                <a:solidFill>
                  <a:prstClr val="white"/>
                </a:solidFill>
                <a:latin typeface="+mj-lt"/>
              </a:rPr>
              <a:t>Appliquées</a:t>
            </a:r>
            <a:endParaRPr lang="fr-FR" sz="1400" dirty="0">
              <a:solidFill>
                <a:prstClr val="white"/>
              </a:solidFill>
              <a:latin typeface="+mj-lt"/>
            </a:endParaRPr>
          </a:p>
        </p:txBody>
      </p:sp>
      <p:sp>
        <p:nvSpPr>
          <p:cNvPr id="61" name="Text Box 4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524351" y="2220062"/>
            <a:ext cx="1370553" cy="707886"/>
          </a:xfrm>
          <a:prstGeom prst="rect">
            <a:avLst/>
          </a:prstGeom>
          <a:solidFill>
            <a:srgbClr val="649B3F"/>
          </a:solidFill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76192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  <a:latin typeface="+mj-lt"/>
              </a:rPr>
              <a:t>3</a:t>
            </a:r>
            <a:r>
              <a:rPr lang="fr-FR" sz="1400" baseline="30000" dirty="0">
                <a:solidFill>
                  <a:prstClr val="white"/>
                </a:solidFill>
                <a:latin typeface="+mj-lt"/>
              </a:rPr>
              <a:t>ème</a:t>
            </a:r>
            <a:r>
              <a:rPr lang="fr-FR" sz="1400" dirty="0">
                <a:solidFill>
                  <a:prstClr val="white"/>
                </a:solidFill>
                <a:latin typeface="+mj-lt"/>
              </a:rPr>
              <a:t> Secrétariat Tourisme </a:t>
            </a:r>
            <a:r>
              <a:rPr lang="fr-FR" sz="1200" dirty="0">
                <a:solidFill>
                  <a:prstClr val="white"/>
                </a:solidFill>
                <a:latin typeface="+mj-lt"/>
              </a:rPr>
              <a:t>(Gestion</a:t>
            </a:r>
            <a:r>
              <a:rPr lang="fr-FR" sz="1200" dirty="0">
                <a:solidFill>
                  <a:prstClr val="white"/>
                </a:solidFill>
                <a:latin typeface="+mj-lt"/>
              </a:rPr>
              <a:t>)</a:t>
            </a:r>
            <a:endParaRPr lang="fr-FR" sz="1200" dirty="0">
              <a:solidFill>
                <a:prstClr val="white"/>
              </a:solidFill>
              <a:latin typeface="+mj-lt"/>
            </a:endParaRPr>
          </a:p>
        </p:txBody>
      </p:sp>
      <p:sp>
        <p:nvSpPr>
          <p:cNvPr id="63" name="Rectangle 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402487" y="4303467"/>
            <a:ext cx="1196503" cy="420744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76192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</a:rPr>
              <a:t>3</a:t>
            </a:r>
            <a:r>
              <a:rPr lang="fr-FR" sz="1400" baseline="30000" dirty="0">
                <a:solidFill>
                  <a:prstClr val="white"/>
                </a:solidFill>
              </a:rPr>
              <a:t>ème</a:t>
            </a:r>
            <a:r>
              <a:rPr lang="fr-FR" sz="1400" dirty="0">
                <a:solidFill>
                  <a:prstClr val="white"/>
                </a:solidFill>
              </a:rPr>
              <a:t> Coiffure</a:t>
            </a:r>
          </a:p>
        </p:txBody>
      </p:sp>
      <p:sp>
        <p:nvSpPr>
          <p:cNvPr id="64" name="Rectangle 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706111" y="4292156"/>
            <a:ext cx="1196503" cy="420744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76192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</a:rPr>
              <a:t>3</a:t>
            </a:r>
            <a:r>
              <a:rPr lang="fr-FR" sz="1400" baseline="30000" dirty="0">
                <a:solidFill>
                  <a:prstClr val="white"/>
                </a:solidFill>
              </a:rPr>
              <a:t>ème</a:t>
            </a:r>
            <a:r>
              <a:rPr lang="fr-FR" sz="1400" dirty="0">
                <a:solidFill>
                  <a:prstClr val="white"/>
                </a:solidFill>
              </a:rPr>
              <a:t> Vente</a:t>
            </a:r>
          </a:p>
        </p:txBody>
      </p:sp>
      <p:sp>
        <p:nvSpPr>
          <p:cNvPr id="65" name="Rectangle 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023435" y="4300511"/>
            <a:ext cx="1196503" cy="420744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761925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400" dirty="0">
                <a:solidFill>
                  <a:prstClr val="white"/>
                </a:solidFill>
              </a:rPr>
              <a:t>3</a:t>
            </a:r>
            <a:r>
              <a:rPr lang="fr-FR" sz="1400" baseline="30000" dirty="0">
                <a:solidFill>
                  <a:prstClr val="white"/>
                </a:solidFill>
              </a:rPr>
              <a:t>ème</a:t>
            </a:r>
            <a:r>
              <a:rPr lang="fr-FR" sz="1400" dirty="0">
                <a:solidFill>
                  <a:prstClr val="white"/>
                </a:solidFill>
              </a:rPr>
              <a:t> </a:t>
            </a:r>
            <a:r>
              <a:rPr lang="fr-FR" sz="1400" dirty="0" err="1">
                <a:solidFill>
                  <a:prstClr val="white"/>
                </a:solidFill>
              </a:rPr>
              <a:t>Serv</a:t>
            </a:r>
            <a:r>
              <a:rPr lang="fr-FR" sz="1400" dirty="0">
                <a:solidFill>
                  <a:prstClr val="white"/>
                </a:solidFill>
              </a:rPr>
              <a:t>. Soc.</a:t>
            </a:r>
          </a:p>
        </p:txBody>
      </p:sp>
      <p:sp>
        <p:nvSpPr>
          <p:cNvPr id="68" name="Rectangle 4"/>
          <p:cNvSpPr>
            <a:spLocks noChangeArrowheads="1"/>
          </p:cNvSpPr>
          <p:nvPr/>
        </p:nvSpPr>
        <p:spPr bwMode="auto">
          <a:xfrm>
            <a:off x="4754413" y="989782"/>
            <a:ext cx="1981200" cy="6774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BE" sz="1600" b="1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fr-BE" sz="1600" b="1" baseline="30000" dirty="0">
                <a:solidFill>
                  <a:schemeClr val="accent1">
                    <a:lumMod val="50000"/>
                  </a:schemeClr>
                </a:solidFill>
              </a:rPr>
              <a:t>er</a:t>
            </a:r>
            <a:r>
              <a:rPr lang="fr-BE" sz="1600" b="1" dirty="0">
                <a:solidFill>
                  <a:schemeClr val="accent1">
                    <a:lumMod val="50000"/>
                  </a:schemeClr>
                </a:solidFill>
              </a:rPr>
              <a:t> degré Différencié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BE" sz="1600" dirty="0">
                <a:solidFill>
                  <a:schemeClr val="accent1">
                    <a:lumMod val="50000"/>
                  </a:schemeClr>
                </a:solidFill>
              </a:rPr>
              <a:t>CEB</a:t>
            </a:r>
            <a:endParaRPr lang="fr-BE" sz="16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 rot="16200000">
            <a:off x="-151168" y="2448242"/>
            <a:ext cx="767256" cy="246221"/>
          </a:xfrm>
          <a:prstGeom prst="rect">
            <a:avLst/>
          </a:prstGeom>
          <a:noFill/>
          <a:ln w="3175"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BE" sz="1000" dirty="0"/>
              <a:t>3</a:t>
            </a:r>
            <a:r>
              <a:rPr lang="fr-BE" sz="1000" baseline="30000" dirty="0"/>
              <a:t>ème</a:t>
            </a:r>
            <a:r>
              <a:rPr lang="fr-BE" sz="1000" dirty="0"/>
              <a:t> année</a:t>
            </a:r>
            <a:endParaRPr lang="fr-BE" sz="1000" dirty="0"/>
          </a:p>
        </p:txBody>
      </p:sp>
      <p:sp>
        <p:nvSpPr>
          <p:cNvPr id="60" name="ZoneTexte 59"/>
          <p:cNvSpPr txBox="1"/>
          <p:nvPr/>
        </p:nvSpPr>
        <p:spPr>
          <a:xfrm rot="16200000">
            <a:off x="-309171" y="3523431"/>
            <a:ext cx="1061825" cy="246221"/>
          </a:xfrm>
          <a:prstGeom prst="rect">
            <a:avLst/>
          </a:prstGeom>
          <a:noFill/>
          <a:ln w="3175"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1000" dirty="0"/>
              <a:t>4,5,6 </a:t>
            </a:r>
            <a:r>
              <a:rPr lang="fr-BE" sz="1000" baseline="30000" dirty="0" err="1"/>
              <a:t>èmes</a:t>
            </a:r>
            <a:r>
              <a:rPr lang="fr-BE" sz="1000" dirty="0"/>
              <a:t> années</a:t>
            </a:r>
            <a:endParaRPr lang="fr-BE" sz="1000" dirty="0"/>
          </a:p>
        </p:txBody>
      </p:sp>
      <p:sp>
        <p:nvSpPr>
          <p:cNvPr id="69" name="ZoneTexte 68"/>
          <p:cNvSpPr txBox="1"/>
          <p:nvPr/>
        </p:nvSpPr>
        <p:spPr>
          <a:xfrm rot="16200000">
            <a:off x="797647" y="5107792"/>
            <a:ext cx="981860" cy="230832"/>
          </a:xfrm>
          <a:prstGeom prst="rect">
            <a:avLst/>
          </a:prstGeom>
          <a:noFill/>
          <a:ln w="3175"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900" dirty="0"/>
              <a:t>4,5,6 </a:t>
            </a:r>
            <a:r>
              <a:rPr lang="fr-BE" sz="900" baseline="30000" dirty="0" err="1"/>
              <a:t>èmes</a:t>
            </a:r>
            <a:r>
              <a:rPr lang="fr-BE" sz="900" dirty="0"/>
              <a:t> années</a:t>
            </a:r>
            <a:endParaRPr lang="fr-BE" sz="900" dirty="0"/>
          </a:p>
        </p:txBody>
      </p:sp>
    </p:spTree>
    <p:extLst>
      <p:ext uri="{BB962C8B-B14F-4D97-AF65-F5344CB8AC3E}">
        <p14:creationId xmlns:p14="http://schemas.microsoft.com/office/powerpoint/2010/main" val="2993777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2" grpId="0" animBg="1"/>
      <p:bldP spid="4" grpId="0" animBg="1"/>
      <p:bldP spid="6" grpId="0" animBg="1"/>
      <p:bldP spid="7" grpId="0" animBg="1"/>
      <p:bldP spid="23" grpId="0" animBg="1"/>
      <p:bldP spid="24" grpId="0" animBg="1"/>
      <p:bldP spid="26" grpId="0" animBg="1"/>
      <p:bldP spid="29" grpId="0" animBg="1"/>
      <p:bldP spid="31" grpId="0" animBg="1"/>
      <p:bldP spid="32" grpId="0" animBg="1"/>
      <p:bldP spid="33" grpId="0" animBg="1"/>
      <p:bldP spid="34" grpId="0" animBg="1"/>
      <p:bldP spid="35" grpId="0"/>
      <p:bldP spid="36" grpId="0"/>
      <p:bldP spid="38" grpId="0"/>
      <p:bldP spid="43" grpId="0" animBg="1"/>
      <p:bldP spid="44" grpId="0" animBg="1"/>
      <p:bldP spid="45" grpId="0" animBg="1"/>
      <p:bldP spid="51" grpId="0"/>
      <p:bldP spid="52" grpId="0" animBg="1"/>
      <p:bldP spid="56" grpId="0"/>
      <p:bldP spid="57" grpId="0" animBg="1"/>
      <p:bldP spid="58" grpId="0"/>
      <p:bldP spid="61" grpId="0" animBg="1"/>
      <p:bldP spid="63" grpId="0" animBg="1"/>
      <p:bldP spid="64" grpId="0" animBg="1"/>
      <p:bldP spid="65" grpId="0" animBg="1"/>
      <p:bldP spid="68" grpId="0" animBg="1"/>
      <p:bldP spid="27" grpId="0" animBg="1"/>
      <p:bldP spid="60" grpId="0" animBg="1"/>
      <p:bldP spid="69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313</Words>
  <Application>Microsoft Office PowerPoint</Application>
  <PresentationFormat>Affichage à l'écran (4:3)</PresentationFormat>
  <Paragraphs>107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Impact</vt:lpstr>
      <vt:lpstr>Lato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Carine Bocquet</dc:creator>
  <cp:lastModifiedBy>Carine Bocquet</cp:lastModifiedBy>
  <cp:revision>1</cp:revision>
  <dcterms:created xsi:type="dcterms:W3CDTF">2023-04-29T08:08:28Z</dcterms:created>
  <dcterms:modified xsi:type="dcterms:W3CDTF">2023-04-29T08:10:04Z</dcterms:modified>
</cp:coreProperties>
</file>